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62" r:id="rId5"/>
    <p:sldMasterId id="2147483664" r:id="rId6"/>
    <p:sldMasterId id="2147483656" r:id="rId7"/>
  </p:sldMasterIdLst>
  <p:notesMasterIdLst>
    <p:notesMasterId r:id="rId29"/>
  </p:notesMasterIdLst>
  <p:handoutMasterIdLst>
    <p:handoutMasterId r:id="rId30"/>
  </p:handoutMasterIdLst>
  <p:sldIdLst>
    <p:sldId id="256" r:id="rId8"/>
    <p:sldId id="284" r:id="rId9"/>
    <p:sldId id="287" r:id="rId10"/>
    <p:sldId id="389" r:id="rId11"/>
    <p:sldId id="405" r:id="rId12"/>
    <p:sldId id="414" r:id="rId13"/>
    <p:sldId id="404" r:id="rId14"/>
    <p:sldId id="402" r:id="rId15"/>
    <p:sldId id="319" r:id="rId16"/>
    <p:sldId id="290" r:id="rId17"/>
    <p:sldId id="408" r:id="rId18"/>
    <p:sldId id="339" r:id="rId19"/>
    <p:sldId id="381" r:id="rId20"/>
    <p:sldId id="412" r:id="rId21"/>
    <p:sldId id="415" r:id="rId22"/>
    <p:sldId id="411" r:id="rId23"/>
    <p:sldId id="409" r:id="rId24"/>
    <p:sldId id="400" r:id="rId25"/>
    <p:sldId id="413" r:id="rId26"/>
    <p:sldId id="399" r:id="rId27"/>
    <p:sldId id="264"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itória" initials="MV" lastIdx="2" clrIdx="0">
    <p:extLst>
      <p:ext uri="{19B8F6BF-5375-455C-9EA6-DF929625EA0E}">
        <p15:presenceInfo xmlns:p15="http://schemas.microsoft.com/office/powerpoint/2012/main" userId="S-1-5-21-891033482-1001565866-8859460-2153" providerId="AD"/>
      </p:ext>
    </p:extLst>
  </p:cmAuthor>
  <p:cmAuthor id="2" name="Luana Cecilia Castilho Paes" initials="LCCP" lastIdx="1" clrIdx="1">
    <p:extLst>
      <p:ext uri="{19B8F6BF-5375-455C-9EA6-DF929625EA0E}">
        <p15:presenceInfo xmlns:p15="http://schemas.microsoft.com/office/powerpoint/2012/main" userId="S-1-5-21-891033482-1001565866-8859460-1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2C92"/>
    <a:srgbClr val="000000"/>
    <a:srgbClr val="00A8A4"/>
    <a:srgbClr val="1D2F85"/>
    <a:srgbClr val="49667C"/>
    <a:srgbClr val="2E75B6"/>
    <a:srgbClr val="A4EAF4"/>
    <a:srgbClr val="8F8F8F"/>
    <a:srgbClr val="229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291" autoAdjust="0"/>
  </p:normalViewPr>
  <p:slideViewPr>
    <p:cSldViewPr snapToGrid="0">
      <p:cViewPr>
        <p:scale>
          <a:sx n="70" d="100"/>
          <a:sy n="70" d="100"/>
        </p:scale>
        <p:origin x="840" y="6"/>
      </p:cViewPr>
      <p:guideLst/>
    </p:cSldViewPr>
  </p:slideViewPr>
  <p:notesTextViewPr>
    <p:cViewPr>
      <p:scale>
        <a:sx n="1" d="1"/>
        <a:sy n="1" d="1"/>
      </p:scale>
      <p:origin x="0" y="0"/>
    </p:cViewPr>
  </p:notesTextViewPr>
  <p:notesViewPr>
    <p:cSldViewPr snapToGrid="0">
      <p:cViewPr varScale="1">
        <p:scale>
          <a:sx n="103" d="100"/>
          <a:sy n="103" d="100"/>
        </p:scale>
        <p:origin x="513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08054881607051"/>
          <c:y val="4.0073917301433309E-2"/>
          <c:w val="0.53884250324061134"/>
          <c:h val="0.91985216539713333"/>
        </c:manualLayout>
      </c:layout>
      <c:barChart>
        <c:barDir val="bar"/>
        <c:grouping val="clustered"/>
        <c:varyColors val="0"/>
        <c:ser>
          <c:idx val="0"/>
          <c:order val="0"/>
          <c:tx>
            <c:strRef>
              <c:f>Planilha1!$B$1</c:f>
              <c:strCache>
                <c:ptCount val="1"/>
                <c:pt idx="0">
                  <c:v>Idade</c:v>
                </c:pt>
              </c:strCache>
            </c:strRef>
          </c:tx>
          <c:spPr>
            <a:solidFill>
              <a:srgbClr val="1D2F85"/>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883-4051-B5C6-48DAFC7C67BD}"/>
              </c:ext>
            </c:extLst>
          </c:dPt>
          <c:dPt>
            <c:idx val="1"/>
            <c:invertIfNegative val="0"/>
            <c:bubble3D val="0"/>
            <c:spPr>
              <a:solidFill>
                <a:srgbClr val="1D2F8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59A-46B2-95C4-9F139F3D8600}"/>
              </c:ext>
            </c:extLst>
          </c:dPt>
          <c:dPt>
            <c:idx val="2"/>
            <c:invertIfNegative val="0"/>
            <c:bubble3D val="0"/>
            <c:spPr>
              <a:solidFill>
                <a:srgbClr val="1D2F8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A59A-46B2-95C4-9F139F3D8600}"/>
              </c:ext>
            </c:extLst>
          </c:dPt>
          <c:dPt>
            <c:idx val="3"/>
            <c:invertIfNegative val="0"/>
            <c:bubble3D val="0"/>
            <c:spPr>
              <a:solidFill>
                <a:srgbClr val="1D2F8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A59A-46B2-95C4-9F139F3D8600}"/>
              </c:ext>
            </c:extLst>
          </c:dPt>
          <c:dPt>
            <c:idx val="4"/>
            <c:invertIfNegative val="0"/>
            <c:bubble3D val="0"/>
            <c:spPr>
              <a:solidFill>
                <a:srgbClr val="1D2F8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9000-42DA-B270-616C0D0FA541}"/>
              </c:ext>
            </c:extLst>
          </c:dPt>
          <c:dPt>
            <c:idx val="5"/>
            <c:invertIfNegative val="0"/>
            <c:bubble3D val="0"/>
            <c:spPr>
              <a:solidFill>
                <a:srgbClr val="1D2F8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6883-4051-B5C6-48DAFC7C67B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OUTROS</c:v>
                </c:pt>
                <c:pt idx="1">
                  <c:v>ALMIRANTE TAMANDARÉ</c:v>
                </c:pt>
                <c:pt idx="2">
                  <c:v>FAZENDA RIO GRANDE</c:v>
                </c:pt>
                <c:pt idx="3">
                  <c:v>CAMPO LARGO</c:v>
                </c:pt>
                <c:pt idx="4">
                  <c:v>PIRAQUARA</c:v>
                </c:pt>
                <c:pt idx="5">
                  <c:v>ARAUCÁRIA</c:v>
                </c:pt>
                <c:pt idx="6">
                  <c:v>PINHAIS</c:v>
                </c:pt>
                <c:pt idx="7">
                  <c:v>COLOMBO</c:v>
                </c:pt>
                <c:pt idx="8">
                  <c:v>SÃO JOSÉ DOS PINHAIS</c:v>
                </c:pt>
                <c:pt idx="9">
                  <c:v>CURITIBA</c:v>
                </c:pt>
              </c:strCache>
            </c:strRef>
          </c:cat>
          <c:val>
            <c:numRef>
              <c:f>Planilha1!$B$2:$B$11</c:f>
              <c:numCache>
                <c:formatCode>0%</c:formatCode>
                <c:ptCount val="10"/>
                <c:pt idx="0">
                  <c:v>0.03</c:v>
                </c:pt>
                <c:pt idx="1">
                  <c:v>6.0120240480961923E-3</c:v>
                </c:pt>
                <c:pt idx="2">
                  <c:v>6.0120240480961923E-3</c:v>
                </c:pt>
                <c:pt idx="3">
                  <c:v>1.4028056112224449E-2</c:v>
                </c:pt>
                <c:pt idx="4">
                  <c:v>1.4028056112224449E-2</c:v>
                </c:pt>
                <c:pt idx="5">
                  <c:v>2.6052104208416832E-2</c:v>
                </c:pt>
                <c:pt idx="6">
                  <c:v>2.6052104208416832E-2</c:v>
                </c:pt>
                <c:pt idx="7">
                  <c:v>4.6092184368737472E-2</c:v>
                </c:pt>
                <c:pt idx="8">
                  <c:v>0.12424849699398798</c:v>
                </c:pt>
                <c:pt idx="9">
                  <c:v>0.71142284569138281</c:v>
                </c:pt>
              </c:numCache>
            </c:numRef>
          </c:val>
          <c:extLst>
            <c:ext xmlns:c16="http://schemas.microsoft.com/office/drawing/2014/chart" uri="{C3380CC4-5D6E-409C-BE32-E72D297353CC}">
              <c16:uniqueId val="{00000000-E11B-4693-A049-CB04653F0308}"/>
            </c:ext>
          </c:extLst>
        </c:ser>
        <c:dLbls>
          <c:dLblPos val="outEnd"/>
          <c:showLegendKey val="0"/>
          <c:showVal val="1"/>
          <c:showCatName val="0"/>
          <c:showSerName val="0"/>
          <c:showPercent val="0"/>
          <c:showBubbleSize val="0"/>
        </c:dLbls>
        <c:gapWidth val="115"/>
        <c:overlap val="-20"/>
        <c:axId val="60973616"/>
        <c:axId val="135753104"/>
      </c:barChart>
      <c:catAx>
        <c:axId val="60973616"/>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t-BR"/>
          </a:p>
        </c:txPr>
        <c:crossAx val="135753104"/>
        <c:crosses val="autoZero"/>
        <c:auto val="1"/>
        <c:lblAlgn val="ctr"/>
        <c:lblOffset val="100"/>
        <c:noMultiLvlLbl val="0"/>
      </c:catAx>
      <c:valAx>
        <c:axId val="135753104"/>
        <c:scaling>
          <c:orientation val="minMax"/>
        </c:scaling>
        <c:delete val="1"/>
        <c:axPos val="b"/>
        <c:numFmt formatCode="0%" sourceLinked="1"/>
        <c:majorTickMark val="out"/>
        <c:minorTickMark val="none"/>
        <c:tickLblPos val="nextTo"/>
        <c:crossAx val="6097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24736226924141"/>
          <c:y val="6.3147142787125937E-2"/>
          <c:w val="0.64126616950002058"/>
          <c:h val="0.90377578241961753"/>
        </c:manualLayout>
      </c:layout>
      <c:barChart>
        <c:barDir val="bar"/>
        <c:grouping val="clustered"/>
        <c:varyColors val="0"/>
        <c:ser>
          <c:idx val="0"/>
          <c:order val="0"/>
          <c:tx>
            <c:strRef>
              <c:f>Planilha1!$B$1</c:f>
              <c:strCache>
                <c:ptCount val="1"/>
                <c:pt idx="0">
                  <c:v>Status de relacionamento:</c:v>
                </c:pt>
              </c:strCache>
            </c:strRef>
          </c:tx>
          <c:spPr>
            <a:solidFill>
              <a:srgbClr val="FFFFFF"/>
            </a:solidFill>
            <a:ln>
              <a:noFill/>
            </a:ln>
            <a:effectLst>
              <a:outerShdw blurRad="57150" dist="19050" dir="5400000" algn="ctr" rotWithShape="0">
                <a:srgbClr val="000000">
                  <a:alpha val="63000"/>
                </a:srgbClr>
              </a:outerShdw>
            </a:effectLst>
          </c:spPr>
          <c:invertIfNegative val="1"/>
          <c:dPt>
            <c:idx val="0"/>
            <c:invertIfNegative val="1"/>
            <c:bubble3D val="0"/>
            <c:spPr>
              <a:solidFill>
                <a:srgbClr val="1D2F8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DC3A-46CA-8DCA-F4ABBF807695}"/>
              </c:ext>
            </c:extLst>
          </c:dPt>
          <c:dPt>
            <c:idx val="4"/>
            <c:invertIfNegative val="1"/>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BFC4-4997-BA84-7D6A14793A5A}"/>
              </c:ext>
            </c:extLst>
          </c:dPt>
          <c:dLbls>
            <c:dLbl>
              <c:idx val="8"/>
              <c:layout>
                <c:manualLayout>
                  <c:x val="1.55405365718994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3A-46CA-8DCA-F4ABBF80769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Planilha1!$A$2:$A$10</c:f>
              <c:strCache>
                <c:ptCount val="9"/>
                <c:pt idx="0">
                  <c:v>Outros</c:v>
                </c:pt>
                <c:pt idx="1">
                  <c:v>HYUNDAI</c:v>
                </c:pt>
                <c:pt idx="2">
                  <c:v>NISSAN</c:v>
                </c:pt>
                <c:pt idx="3">
                  <c:v>TOYOTA</c:v>
                </c:pt>
                <c:pt idx="4">
                  <c:v>FORD</c:v>
                </c:pt>
                <c:pt idx="5">
                  <c:v>RENAULT</c:v>
                </c:pt>
                <c:pt idx="6">
                  <c:v>VOLKSWAGEN </c:v>
                </c:pt>
                <c:pt idx="7">
                  <c:v>FIAT </c:v>
                </c:pt>
                <c:pt idx="8">
                  <c:v>CHEVROLET </c:v>
                </c:pt>
              </c:strCache>
            </c:strRef>
          </c:cat>
          <c:val>
            <c:numRef>
              <c:f>Planilha1!$B$2:$B$10</c:f>
              <c:numCache>
                <c:formatCode>0%</c:formatCode>
                <c:ptCount val="9"/>
                <c:pt idx="0">
                  <c:v>0.05</c:v>
                </c:pt>
                <c:pt idx="1">
                  <c:v>3.0060120240480961E-2</c:v>
                </c:pt>
                <c:pt idx="2">
                  <c:v>3.2064128256513023E-2</c:v>
                </c:pt>
                <c:pt idx="3">
                  <c:v>4.0080160320641281E-2</c:v>
                </c:pt>
                <c:pt idx="4">
                  <c:v>6.4128256513026047E-2</c:v>
                </c:pt>
                <c:pt idx="5">
                  <c:v>0.11022044088176353</c:v>
                </c:pt>
                <c:pt idx="6">
                  <c:v>0.12224448897795591</c:v>
                </c:pt>
                <c:pt idx="7">
                  <c:v>0.18637274549098196</c:v>
                </c:pt>
                <c:pt idx="8">
                  <c:v>0.36072144288577157</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a:outerShdw blurRad="57150" dist="19050" dir="5400000" algn="ctr" rotWithShape="0">
                      <a:srgbClr val="000000">
                        <a:alpha val="63000"/>
                      </a:srgbClr>
                    </a:outerShdw>
                  </a:effectLst>
                </c14:spPr>
              </c14:invertSolidFillFmt>
            </c:ext>
            <c:ext xmlns:c16="http://schemas.microsoft.com/office/drawing/2014/chart" uri="{C3380CC4-5D6E-409C-BE32-E72D297353CC}">
              <c16:uniqueId val="{00000000-540E-4867-8F69-DE7DD25CFAD8}"/>
            </c:ext>
          </c:extLst>
        </c:ser>
        <c:dLbls>
          <c:dLblPos val="outEnd"/>
          <c:showLegendKey val="0"/>
          <c:showVal val="1"/>
          <c:showCatName val="0"/>
          <c:showSerName val="0"/>
          <c:showPercent val="0"/>
          <c:showBubbleSize val="0"/>
        </c:dLbls>
        <c:gapWidth val="115"/>
        <c:overlap val="-20"/>
        <c:axId val="138242096"/>
        <c:axId val="135775984"/>
      </c:barChart>
      <c:catAx>
        <c:axId val="1382420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t-BR"/>
          </a:p>
        </c:txPr>
        <c:crossAx val="135775984"/>
        <c:crosses val="autoZero"/>
        <c:auto val="1"/>
        <c:lblAlgn val="ctr"/>
        <c:lblOffset val="100"/>
        <c:noMultiLvlLbl val="0"/>
      </c:catAx>
      <c:valAx>
        <c:axId val="135775984"/>
        <c:scaling>
          <c:orientation val="minMax"/>
        </c:scaling>
        <c:delete val="1"/>
        <c:axPos val="b"/>
        <c:numFmt formatCode="0%" sourceLinked="1"/>
        <c:majorTickMark val="none"/>
        <c:minorTickMark val="none"/>
        <c:tickLblPos val="nextTo"/>
        <c:crossAx val="13824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75599435161091"/>
          <c:y val="7.5807059620197084E-2"/>
          <c:w val="0.39263173952363151"/>
          <c:h val="0.88612345127059622"/>
        </c:manualLayout>
      </c:layout>
      <c:barChart>
        <c:barDir val="bar"/>
        <c:grouping val="clustered"/>
        <c:varyColors val="0"/>
        <c:ser>
          <c:idx val="0"/>
          <c:order val="0"/>
          <c:tx>
            <c:strRef>
              <c:f>Plan1!$B$1</c:f>
              <c:strCache>
                <c:ptCount val="1"/>
                <c:pt idx="0">
                  <c:v>Sim</c:v>
                </c:pt>
              </c:strCache>
            </c:strRef>
          </c:tx>
          <c:spPr>
            <a:solidFill>
              <a:srgbClr val="1D2F85"/>
            </a:solidFill>
            <a:ln w="19050">
              <a:noFill/>
            </a:ln>
            <a:effectLst/>
          </c:spPr>
          <c:invertIfNegative val="0"/>
          <c:dPt>
            <c:idx val="0"/>
            <c:invertIfNegative val="0"/>
            <c:bubble3D val="0"/>
            <c:spPr>
              <a:solidFill>
                <a:srgbClr val="1D2F85"/>
              </a:solidFill>
              <a:ln w="19050">
                <a:noFill/>
              </a:ln>
              <a:effectLst/>
            </c:spPr>
            <c:extLst>
              <c:ext xmlns:c16="http://schemas.microsoft.com/office/drawing/2014/chart" uri="{C3380CC4-5D6E-409C-BE32-E72D297353CC}">
                <c16:uniqueId val="{00000001-D56F-474E-B2C3-73EAE2762FF6}"/>
              </c:ext>
            </c:extLst>
          </c:dPt>
          <c:dPt>
            <c:idx val="1"/>
            <c:invertIfNegative val="0"/>
            <c:bubble3D val="0"/>
            <c:spPr>
              <a:solidFill>
                <a:srgbClr val="1D2F85"/>
              </a:solidFill>
              <a:ln w="19050">
                <a:noFill/>
              </a:ln>
              <a:effectLst/>
            </c:spPr>
            <c:extLst>
              <c:ext xmlns:c16="http://schemas.microsoft.com/office/drawing/2014/chart" uri="{C3380CC4-5D6E-409C-BE32-E72D297353CC}">
                <c16:uniqueId val="{00000003-D56F-474E-B2C3-73EAE2762FF6}"/>
              </c:ext>
            </c:extLst>
          </c:dPt>
          <c:dPt>
            <c:idx val="2"/>
            <c:invertIfNegative val="0"/>
            <c:bubble3D val="0"/>
            <c:spPr>
              <a:solidFill>
                <a:srgbClr val="1D2F85"/>
              </a:solidFill>
              <a:ln w="19050">
                <a:noFill/>
              </a:ln>
              <a:effectLst/>
            </c:spPr>
            <c:extLst>
              <c:ext xmlns:c16="http://schemas.microsoft.com/office/drawing/2014/chart" uri="{C3380CC4-5D6E-409C-BE32-E72D297353CC}">
                <c16:uniqueId val="{00000005-D56F-474E-B2C3-73EAE2762FF6}"/>
              </c:ext>
            </c:extLst>
          </c:dPt>
          <c:dPt>
            <c:idx val="3"/>
            <c:invertIfNegative val="0"/>
            <c:bubble3D val="0"/>
            <c:spPr>
              <a:solidFill>
                <a:srgbClr val="1D2F85"/>
              </a:solidFill>
              <a:ln w="19050">
                <a:noFill/>
              </a:ln>
              <a:effectLst/>
            </c:spPr>
            <c:extLst>
              <c:ext xmlns:c16="http://schemas.microsoft.com/office/drawing/2014/chart" uri="{C3380CC4-5D6E-409C-BE32-E72D297353CC}">
                <c16:uniqueId val="{00000007-D56F-474E-B2C3-73EAE2762FF6}"/>
              </c:ext>
            </c:extLst>
          </c:dPt>
          <c:dPt>
            <c:idx val="4"/>
            <c:invertIfNegative val="0"/>
            <c:bubble3D val="0"/>
            <c:spPr>
              <a:solidFill>
                <a:srgbClr val="1D2F85"/>
              </a:solidFill>
              <a:ln w="19050">
                <a:noFill/>
              </a:ln>
              <a:effectLst/>
            </c:spPr>
            <c:extLst>
              <c:ext xmlns:c16="http://schemas.microsoft.com/office/drawing/2014/chart" uri="{C3380CC4-5D6E-409C-BE32-E72D297353CC}">
                <c16:uniqueId val="{00000009-D56F-474E-B2C3-73EAE2762FF6}"/>
              </c:ext>
            </c:extLst>
          </c:dPt>
          <c:dPt>
            <c:idx val="5"/>
            <c:invertIfNegative val="0"/>
            <c:bubble3D val="0"/>
            <c:spPr>
              <a:solidFill>
                <a:srgbClr val="1D2F85"/>
              </a:solidFill>
              <a:ln w="19050">
                <a:noFill/>
              </a:ln>
              <a:effectLst/>
            </c:spPr>
            <c:extLst>
              <c:ext xmlns:c16="http://schemas.microsoft.com/office/drawing/2014/chart" uri="{C3380CC4-5D6E-409C-BE32-E72D297353CC}">
                <c16:uniqueId val="{0000000B-D56F-474E-B2C3-73EAE2762FF6}"/>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Plan1!$A$2:$A$8</c:f>
              <c:strCache>
                <c:ptCount val="7"/>
                <c:pt idx="0">
                  <c:v>PASSAGEIRO</c:v>
                </c:pt>
                <c:pt idx="1">
                  <c:v>CARGA - CAMINHONETE</c:v>
                </c:pt>
                <c:pt idx="2">
                  <c:v>MISTO - CAMIONETA</c:v>
                </c:pt>
                <c:pt idx="3">
                  <c:v>ESPECIAL - CAMINHONETE </c:v>
                </c:pt>
                <c:pt idx="4">
                  <c:v>MISTO - UTILITÁRIO</c:v>
                </c:pt>
                <c:pt idx="5">
                  <c:v>MICRO ONIBUS-PASSAGEIRO</c:v>
                </c:pt>
                <c:pt idx="6">
                  <c:v>AUTOMÓVEL-MISTO</c:v>
                </c:pt>
              </c:strCache>
            </c:strRef>
          </c:cat>
          <c:val>
            <c:numRef>
              <c:f>Plan1!$B$2:$B$8</c:f>
              <c:numCache>
                <c:formatCode>0%</c:formatCode>
                <c:ptCount val="7"/>
                <c:pt idx="0">
                  <c:v>0.78356713426853708</c:v>
                </c:pt>
                <c:pt idx="1">
                  <c:v>0.11823647294589178</c:v>
                </c:pt>
                <c:pt idx="2">
                  <c:v>5.8116232464929862E-2</c:v>
                </c:pt>
                <c:pt idx="3">
                  <c:v>2.6052104208416832E-2</c:v>
                </c:pt>
                <c:pt idx="4">
                  <c:v>8.0160320641282558E-3</c:v>
                </c:pt>
                <c:pt idx="5">
                  <c:v>4.0080160320641279E-3</c:v>
                </c:pt>
                <c:pt idx="6">
                  <c:v>2.004008016032064E-3</c:v>
                </c:pt>
              </c:numCache>
            </c:numRef>
          </c:val>
          <c:extLst>
            <c:ext xmlns:c16="http://schemas.microsoft.com/office/drawing/2014/chart" uri="{C3380CC4-5D6E-409C-BE32-E72D297353CC}">
              <c16:uniqueId val="{0000000C-D56F-474E-B2C3-73EAE2762FF6}"/>
            </c:ext>
          </c:extLst>
        </c:ser>
        <c:dLbls>
          <c:showLegendKey val="0"/>
          <c:showVal val="0"/>
          <c:showCatName val="0"/>
          <c:showSerName val="0"/>
          <c:showPercent val="0"/>
          <c:showBubbleSize val="0"/>
        </c:dLbls>
        <c:gapWidth val="100"/>
        <c:axId val="1941928480"/>
        <c:axId val="1941913792"/>
      </c:barChart>
      <c:valAx>
        <c:axId val="1941913792"/>
        <c:scaling>
          <c:orientation val="minMax"/>
        </c:scaling>
        <c:delete val="1"/>
        <c:axPos val="t"/>
        <c:numFmt formatCode="0%" sourceLinked="1"/>
        <c:majorTickMark val="out"/>
        <c:minorTickMark val="none"/>
        <c:tickLblPos val="nextTo"/>
        <c:crossAx val="1941928480"/>
        <c:crosses val="autoZero"/>
        <c:crossBetween val="between"/>
      </c:valAx>
      <c:catAx>
        <c:axId val="19419284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Lato Regular"/>
                <a:ea typeface="+mn-ea"/>
                <a:cs typeface="+mn-cs"/>
              </a:defRPr>
            </a:pPr>
            <a:endParaRPr lang="pt-BR"/>
          </a:p>
        </c:txPr>
        <c:crossAx val="19419137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207695173661E-2"/>
          <c:y val="1.2037971743941915E-2"/>
          <c:w val="0.96203584609652681"/>
          <c:h val="0.86915743676510315"/>
        </c:manualLayout>
      </c:layout>
      <c:barChart>
        <c:barDir val="col"/>
        <c:grouping val="clustered"/>
        <c:varyColors val="0"/>
        <c:ser>
          <c:idx val="0"/>
          <c:order val="0"/>
          <c:tx>
            <c:strRef>
              <c:f>Planilha1!$B$1</c:f>
              <c:strCache>
                <c:ptCount val="1"/>
                <c:pt idx="0">
                  <c:v>Série 1</c:v>
                </c:pt>
              </c:strCache>
            </c:strRef>
          </c:tx>
          <c:spPr>
            <a:solidFill>
              <a:srgbClr val="2E2C92"/>
            </a:solidFill>
            <a:ln>
              <a:noFill/>
            </a:ln>
            <a:effectLst/>
          </c:spPr>
          <c:invertIfNegative val="0"/>
          <c:dLbls>
            <c:dLbl>
              <c:idx val="4"/>
              <c:layout>
                <c:manualLayout>
                  <c:x val="1.725643359248769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E0-44C4-9BC5-F72724F3522E}"/>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Até 1995</c:v>
                </c:pt>
                <c:pt idx="1">
                  <c:v>De 1996 a 2000 </c:v>
                </c:pt>
                <c:pt idx="2">
                  <c:v>De 2001 a 2005</c:v>
                </c:pt>
                <c:pt idx="3">
                  <c:v>De 2006 a 2010</c:v>
                </c:pt>
                <c:pt idx="4">
                  <c:v>Acima de 2010</c:v>
                </c:pt>
              </c:strCache>
            </c:strRef>
          </c:cat>
          <c:val>
            <c:numRef>
              <c:f>Planilha1!$B$2:$B$6</c:f>
              <c:numCache>
                <c:formatCode>0%</c:formatCode>
                <c:ptCount val="5"/>
                <c:pt idx="0">
                  <c:v>0.06</c:v>
                </c:pt>
                <c:pt idx="1">
                  <c:v>0.1</c:v>
                </c:pt>
                <c:pt idx="2">
                  <c:v>7.4999999999999997E-2</c:v>
                </c:pt>
                <c:pt idx="3">
                  <c:v>0.13</c:v>
                </c:pt>
                <c:pt idx="4">
                  <c:v>0.63</c:v>
                </c:pt>
              </c:numCache>
            </c:numRef>
          </c:val>
          <c:extLst>
            <c:ext xmlns:c16="http://schemas.microsoft.com/office/drawing/2014/chart" uri="{C3380CC4-5D6E-409C-BE32-E72D297353CC}">
              <c16:uniqueId val="{00000000-0451-4607-9F3F-3471B0DE127F}"/>
            </c:ext>
          </c:extLst>
        </c:ser>
        <c:dLbls>
          <c:showLegendKey val="0"/>
          <c:showVal val="0"/>
          <c:showCatName val="0"/>
          <c:showSerName val="0"/>
          <c:showPercent val="0"/>
          <c:showBubbleSize val="0"/>
        </c:dLbls>
        <c:gapWidth val="219"/>
        <c:overlap val="-27"/>
        <c:axId val="173137983"/>
        <c:axId val="617341855"/>
      </c:barChart>
      <c:catAx>
        <c:axId val="17313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BR"/>
          </a:p>
        </c:txPr>
        <c:crossAx val="617341855"/>
        <c:crosses val="autoZero"/>
        <c:auto val="1"/>
        <c:lblAlgn val="ctr"/>
        <c:lblOffset val="100"/>
        <c:noMultiLvlLbl val="0"/>
      </c:catAx>
      <c:valAx>
        <c:axId val="617341855"/>
        <c:scaling>
          <c:orientation val="minMax"/>
        </c:scaling>
        <c:delete val="1"/>
        <c:axPos val="l"/>
        <c:numFmt formatCode="0%" sourceLinked="1"/>
        <c:majorTickMark val="none"/>
        <c:minorTickMark val="none"/>
        <c:tickLblPos val="nextTo"/>
        <c:crossAx val="17313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3904BB8-95F1-4A41-ACED-9C6E372387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FBF99C8A-68F3-CC41-82A7-6459281925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796C0-B388-2147-A760-C71E0BAE9039}" type="datetimeFigureOut">
              <a:rPr lang="pt-BR" smtClean="0"/>
              <a:t>05/08/2019</a:t>
            </a:fld>
            <a:endParaRPr lang="pt-BR"/>
          </a:p>
        </p:txBody>
      </p:sp>
      <p:sp>
        <p:nvSpPr>
          <p:cNvPr id="4" name="Espaço Reservado para Rodapé 3">
            <a:extLst>
              <a:ext uri="{FF2B5EF4-FFF2-40B4-BE49-F238E27FC236}">
                <a16:creationId xmlns:a16="http://schemas.microsoft.com/office/drawing/2014/main" id="{1EFDAE65-E23F-0047-ACE0-720E3B027F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8C3A378A-159E-3444-9D7B-72346B422C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5228E6-B120-C047-AB97-D29C05FAB984}" type="slidenum">
              <a:rPr lang="pt-BR" smtClean="0"/>
              <a:t>‹nº›</a:t>
            </a:fld>
            <a:endParaRPr lang="pt-BR"/>
          </a:p>
        </p:txBody>
      </p:sp>
    </p:spTree>
    <p:extLst>
      <p:ext uri="{BB962C8B-B14F-4D97-AF65-F5344CB8AC3E}">
        <p14:creationId xmlns:p14="http://schemas.microsoft.com/office/powerpoint/2010/main" val="3128984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59A06-A505-44CA-B5D8-E8154C3E682F}" type="datetimeFigureOut">
              <a:rPr lang="pt-BR" smtClean="0"/>
              <a:t>05/08/2019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139B5-D1CD-42BE-ADD8-C56BE8BC3503}" type="slidenum">
              <a:rPr lang="pt-BR" smtClean="0"/>
              <a:t>‹nº›</a:t>
            </a:fld>
            <a:endParaRPr lang="pt-BR"/>
          </a:p>
        </p:txBody>
      </p:sp>
    </p:spTree>
    <p:extLst>
      <p:ext uri="{BB962C8B-B14F-4D97-AF65-F5344CB8AC3E}">
        <p14:creationId xmlns:p14="http://schemas.microsoft.com/office/powerpoint/2010/main" val="219149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36139B5-D1CD-42BE-ADD8-C56BE8BC3503}" type="slidenum">
              <a:rPr lang="pt-BR" smtClean="0"/>
              <a:t>10</a:t>
            </a:fld>
            <a:endParaRPr lang="pt-BR"/>
          </a:p>
        </p:txBody>
      </p:sp>
    </p:spTree>
    <p:extLst>
      <p:ext uri="{BB962C8B-B14F-4D97-AF65-F5344CB8AC3E}">
        <p14:creationId xmlns:p14="http://schemas.microsoft.com/office/powerpoint/2010/main" val="219833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36139B5-D1CD-42BE-ADD8-C56BE8BC3503}" type="slidenum">
              <a:rPr lang="pt-BR" smtClean="0"/>
              <a:t>11</a:t>
            </a:fld>
            <a:endParaRPr lang="pt-BR"/>
          </a:p>
        </p:txBody>
      </p:sp>
    </p:spTree>
    <p:extLst>
      <p:ext uri="{BB962C8B-B14F-4D97-AF65-F5344CB8AC3E}">
        <p14:creationId xmlns:p14="http://schemas.microsoft.com/office/powerpoint/2010/main" val="412169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39B5-D1CD-42BE-ADD8-C56BE8BC350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83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39B5-D1CD-42BE-ADD8-C56BE8BC350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2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39B5-D1CD-42BE-ADD8-C56BE8BC350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81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39B5-D1CD-42BE-ADD8-C56BE8BC350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21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39B5-D1CD-42BE-ADD8-C56BE8BC350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89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139B5-D1CD-42BE-ADD8-C56BE8BC350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2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85A15065-617C-486B-89CA-255CB5D15961}" type="datetimeFigureOut">
              <a:rPr lang="pt-BR" smtClean="0"/>
              <a:t>05/08/2019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BBD71A2-BF1F-44A9-8B9B-B3C22EF977DE}" type="slidenum">
              <a:rPr lang="pt-BR" smtClean="0"/>
              <a:t>‹nº›</a:t>
            </a:fld>
            <a:endParaRPr lang="pt-BR"/>
          </a:p>
        </p:txBody>
      </p:sp>
    </p:spTree>
    <p:extLst>
      <p:ext uri="{BB962C8B-B14F-4D97-AF65-F5344CB8AC3E}">
        <p14:creationId xmlns:p14="http://schemas.microsoft.com/office/powerpoint/2010/main" val="411836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12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62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34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5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97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067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15065-617C-486B-89CA-255CB5D15961}" type="datetimeFigureOut">
              <a:rPr lang="pt-BR" smtClean="0"/>
              <a:t>05/08/2019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D71A2-BF1F-44A9-8B9B-B3C22EF977DE}" type="slidenum">
              <a:rPr lang="pt-BR" smtClean="0"/>
              <a:t>‹nº›</a:t>
            </a:fld>
            <a:endParaRPr lang="pt-BR"/>
          </a:p>
        </p:txBody>
      </p:sp>
    </p:spTree>
    <p:extLst>
      <p:ext uri="{BB962C8B-B14F-4D97-AF65-F5344CB8AC3E}">
        <p14:creationId xmlns:p14="http://schemas.microsoft.com/office/powerpoint/2010/main" val="82733218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71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18657"/>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37219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8346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16540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92390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image" Target="../media/image19.jpeg"/><Relationship Id="rId4" Type="http://schemas.microsoft.com/office/2007/relationships/hdphoto" Target="../media/hdphoto1.wdp"/><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08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7E5926A-C645-4F40-9F2C-EBF7DF1B8AFB}"/>
              </a:ext>
            </a:extLst>
          </p:cNvPr>
          <p:cNvSpPr/>
          <p:nvPr/>
        </p:nvSpPr>
        <p:spPr>
          <a:xfrm>
            <a:off x="0" y="-1389"/>
            <a:ext cx="12192000" cy="6876000"/>
          </a:xfrm>
          <a:prstGeom prst="rect">
            <a:avLst/>
          </a:prstGeom>
          <a:solidFill>
            <a:srgbClr val="0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359BC545-D909-4E3C-9341-DC58DF8C6EEC}"/>
              </a:ext>
            </a:extLst>
          </p:cNvPr>
          <p:cNvSpPr txBox="1"/>
          <p:nvPr/>
        </p:nvSpPr>
        <p:spPr>
          <a:xfrm>
            <a:off x="464234" y="442916"/>
            <a:ext cx="52191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Arial Rounded MT Bold" panose="020F0704030504030204" pitchFamily="34" charset="0"/>
                <a:ea typeface="Adobe Gothic Std B" panose="020B0800000000000000" pitchFamily="34" charset="-128"/>
                <a:cs typeface="+mn-cs"/>
              </a:rPr>
              <a:t>MODELO</a:t>
            </a:r>
          </a:p>
        </p:txBody>
      </p:sp>
      <p:sp>
        <p:nvSpPr>
          <p:cNvPr id="40" name="Retângulo 39">
            <a:extLst>
              <a:ext uri="{FF2B5EF4-FFF2-40B4-BE49-F238E27FC236}">
                <a16:creationId xmlns:a16="http://schemas.microsoft.com/office/drawing/2014/main" id="{3835F498-389C-4DAE-A949-3DC1CDCEAD55}"/>
              </a:ext>
            </a:extLst>
          </p:cNvPr>
          <p:cNvSpPr/>
          <p:nvPr/>
        </p:nvSpPr>
        <p:spPr>
          <a:xfrm>
            <a:off x="6097200" y="0"/>
            <a:ext cx="6094800" cy="6872068"/>
          </a:xfrm>
          <a:prstGeom prst="rect">
            <a:avLst/>
          </a:prstGeom>
          <a:solidFill>
            <a:srgbClr val="00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aixaDeTexto 38">
            <a:extLst>
              <a:ext uri="{FF2B5EF4-FFF2-40B4-BE49-F238E27FC236}">
                <a16:creationId xmlns:a16="http://schemas.microsoft.com/office/drawing/2014/main" id="{532DEE71-728E-44AB-85C4-01653A8C5B44}"/>
              </a:ext>
            </a:extLst>
          </p:cNvPr>
          <p:cNvSpPr txBox="1"/>
          <p:nvPr/>
        </p:nvSpPr>
        <p:spPr>
          <a:xfrm>
            <a:off x="8595006" y="532267"/>
            <a:ext cx="104387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prstClr val="white"/>
                </a:solidFill>
                <a:latin typeface="Arial Rounded MT Bold" panose="020F0704030504030204" pitchFamily="34" charset="0"/>
                <a:ea typeface="Adobe Gothic Std B" panose="020B0800000000000000" pitchFamily="34" charset="-128"/>
              </a:rPr>
              <a:t>TIPO</a:t>
            </a:r>
            <a:endParaRPr kumimoji="0" lang="pt-BR" sz="2800" b="0" i="0" u="none" strike="noStrike" kern="1200" cap="none" spc="0" normalizeH="0" baseline="0" noProof="0" dirty="0">
              <a:ln>
                <a:noFill/>
              </a:ln>
              <a:solidFill>
                <a:prstClr val="white"/>
              </a:solidFill>
              <a:effectLst/>
              <a:uLnTx/>
              <a:uFillTx/>
              <a:latin typeface="Arial Rounded MT Bold" panose="020F0704030504030204" pitchFamily="34" charset="0"/>
              <a:ea typeface="Adobe Gothic Std B" panose="020B0800000000000000" pitchFamily="34" charset="-128"/>
              <a:cs typeface="+mn-cs"/>
            </a:endParaRPr>
          </a:p>
        </p:txBody>
      </p:sp>
      <p:pic>
        <p:nvPicPr>
          <p:cNvPr id="38" name="Imagem 37">
            <a:extLst>
              <a:ext uri="{FF2B5EF4-FFF2-40B4-BE49-F238E27FC236}">
                <a16:creationId xmlns:a16="http://schemas.microsoft.com/office/drawing/2014/main" id="{BF47E579-F770-4420-AADF-823BA087B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390" y="5928577"/>
            <a:ext cx="1342212" cy="795131"/>
          </a:xfrm>
          <a:prstGeom prst="rect">
            <a:avLst/>
          </a:prstGeom>
        </p:spPr>
      </p:pic>
      <p:sp>
        <p:nvSpPr>
          <p:cNvPr id="41" name="CaixaDeTexto 40">
            <a:extLst>
              <a:ext uri="{FF2B5EF4-FFF2-40B4-BE49-F238E27FC236}">
                <a16:creationId xmlns:a16="http://schemas.microsoft.com/office/drawing/2014/main" id="{4AF27825-AA9D-4679-854B-7E2B7427D882}"/>
              </a:ext>
            </a:extLst>
          </p:cNvPr>
          <p:cNvSpPr txBox="1"/>
          <p:nvPr/>
        </p:nvSpPr>
        <p:spPr>
          <a:xfrm>
            <a:off x="7007871" y="1507133"/>
            <a:ext cx="4218147" cy="923330"/>
          </a:xfrm>
          <a:prstGeom prst="rect">
            <a:avLst/>
          </a:prstGeom>
          <a:noFill/>
        </p:spPr>
        <p:txBody>
          <a:bodyPr wrap="square" rtlCol="0">
            <a:spAutoFit/>
          </a:bodyPr>
          <a:lstStyle>
            <a:defPPr>
              <a:defRPr lang="pt-BR"/>
            </a:defPPr>
            <a:lvl1pPr>
              <a:defRPr b="1">
                <a:solidFill>
                  <a:srgbClr val="00828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4D77"/>
                </a:solidFill>
                <a:effectLst/>
                <a:uLnTx/>
                <a:uFillTx/>
                <a:latin typeface="Calibri" panose="020F0502020204030204"/>
                <a:ea typeface="+mn-ea"/>
                <a:cs typeface="+mn-cs"/>
              </a:rPr>
              <a:t>I</a:t>
            </a: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Em 2017 o % de </a:t>
            </a:r>
            <a:r>
              <a:rPr kumimoji="0" lang="pt-BR" sz="1800" b="0" i="0" u="none" strike="noStrike" kern="1200" cap="none" spc="0" normalizeH="0" baseline="0" noProof="0" dirty="0" err="1">
                <a:ln>
                  <a:noFill/>
                </a:ln>
                <a:solidFill>
                  <a:prstClr val="white"/>
                </a:solidFill>
                <a:effectLst/>
                <a:uLnTx/>
                <a:uFillTx/>
                <a:latin typeface="Calibri" panose="020F0502020204030204"/>
                <a:ea typeface="+mn-ea"/>
                <a:cs typeface="+mn-cs"/>
              </a:rPr>
              <a:t>ve</a:t>
            </a:r>
            <a:r>
              <a:rPr lang="pt-BR" b="0" dirty="0" err="1">
                <a:solidFill>
                  <a:prstClr val="white"/>
                </a:solidFill>
                <a:latin typeface="Calibri" panose="020F0502020204030204"/>
              </a:rPr>
              <a:t>ículos</a:t>
            </a:r>
            <a:r>
              <a:rPr lang="pt-BR" b="0" dirty="0">
                <a:solidFill>
                  <a:prstClr val="white"/>
                </a:solidFill>
                <a:latin typeface="Calibri" panose="020F0502020204030204"/>
              </a:rPr>
              <a:t> de Passageiros foi de 61%, Carga – Caminhonete = 21% e Misto Camioneta = 11%.</a:t>
            </a: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CaixaDeTexto 41">
            <a:extLst>
              <a:ext uri="{FF2B5EF4-FFF2-40B4-BE49-F238E27FC236}">
                <a16:creationId xmlns:a16="http://schemas.microsoft.com/office/drawing/2014/main" id="{B6908B65-7913-4A9A-A05F-FB7472D85313}"/>
              </a:ext>
            </a:extLst>
          </p:cNvPr>
          <p:cNvSpPr txBox="1"/>
          <p:nvPr/>
        </p:nvSpPr>
        <p:spPr>
          <a:xfrm>
            <a:off x="729902" y="1577473"/>
            <a:ext cx="4633024" cy="646331"/>
          </a:xfrm>
          <a:prstGeom prst="rect">
            <a:avLst/>
          </a:prstGeom>
          <a:noFill/>
        </p:spPr>
        <p:txBody>
          <a:bodyPr wrap="square" rtlCol="0">
            <a:spAutoFit/>
          </a:bodyPr>
          <a:lstStyle>
            <a:defPPr>
              <a:defRPr lang="pt-BR"/>
            </a:defPPr>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8282"/>
                </a:solidFill>
                <a:effectLst/>
                <a:uLnTx/>
                <a:uFillTx/>
                <a:latin typeface="Calibri" panose="020F0502020204030204"/>
                <a:ea typeface="+mn-ea"/>
                <a:cs typeface="+mn-cs"/>
              </a:rPr>
              <a:t>I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No total foram 103 modelos</a:t>
            </a:r>
            <a:r>
              <a:rPr kumimoji="0" lang="pt-BR" sz="1800" b="0" i="0" u="none" strike="noStrike" kern="1200" cap="none" spc="0" normalizeH="0" noProof="0" dirty="0">
                <a:ln>
                  <a:noFill/>
                </a:ln>
                <a:solidFill>
                  <a:prstClr val="white"/>
                </a:solidFill>
                <a:effectLst/>
                <a:uLnTx/>
                <a:uFillTx/>
                <a:latin typeface="Calibri" panose="020F0502020204030204"/>
                <a:ea typeface="+mn-ea"/>
                <a:cs typeface="+mn-cs"/>
              </a:rPr>
              <a:t> diferentes, abaixo segue o top 10: </a:t>
            </a: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Gráfico 9">
            <a:extLst>
              <a:ext uri="{FF2B5EF4-FFF2-40B4-BE49-F238E27FC236}">
                <a16:creationId xmlns:a16="http://schemas.microsoft.com/office/drawing/2014/main" id="{07620D43-298E-4BFA-9785-1001CE1BE0C4}"/>
              </a:ext>
            </a:extLst>
          </p:cNvPr>
          <p:cNvGraphicFramePr/>
          <p:nvPr>
            <p:extLst>
              <p:ext uri="{D42A27DB-BD31-4B8C-83A1-F6EECF244321}">
                <p14:modId xmlns:p14="http://schemas.microsoft.com/office/powerpoint/2010/main" val="256036472"/>
              </p:ext>
            </p:extLst>
          </p:nvPr>
        </p:nvGraphicFramePr>
        <p:xfrm>
          <a:off x="6541477" y="2457844"/>
          <a:ext cx="4825218" cy="3470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a 4">
            <a:extLst>
              <a:ext uri="{FF2B5EF4-FFF2-40B4-BE49-F238E27FC236}">
                <a16:creationId xmlns:a16="http://schemas.microsoft.com/office/drawing/2014/main" id="{913FC385-A040-4271-A9EC-21DC3A0AA85B}"/>
              </a:ext>
            </a:extLst>
          </p:cNvPr>
          <p:cNvGraphicFramePr>
            <a:graphicFrameLocks noGrp="1"/>
          </p:cNvGraphicFramePr>
          <p:nvPr>
            <p:extLst>
              <p:ext uri="{D42A27DB-BD31-4B8C-83A1-F6EECF244321}">
                <p14:modId xmlns:p14="http://schemas.microsoft.com/office/powerpoint/2010/main" val="121141148"/>
              </p:ext>
            </p:extLst>
          </p:nvPr>
        </p:nvGraphicFramePr>
        <p:xfrm>
          <a:off x="1787557" y="2318798"/>
          <a:ext cx="2735999" cy="3960000"/>
        </p:xfrm>
        <a:graphic>
          <a:graphicData uri="http://schemas.openxmlformats.org/drawingml/2006/table">
            <a:tbl>
              <a:tblPr>
                <a:tableStyleId>{5C22544A-7EE6-4342-B048-85BDC9FD1C3A}</a:tableStyleId>
              </a:tblPr>
              <a:tblGrid>
                <a:gridCol w="454466">
                  <a:extLst>
                    <a:ext uri="{9D8B030D-6E8A-4147-A177-3AD203B41FA5}">
                      <a16:colId xmlns:a16="http://schemas.microsoft.com/office/drawing/2014/main" val="339447500"/>
                    </a:ext>
                  </a:extLst>
                </a:gridCol>
                <a:gridCol w="1631852">
                  <a:extLst>
                    <a:ext uri="{9D8B030D-6E8A-4147-A177-3AD203B41FA5}">
                      <a16:colId xmlns:a16="http://schemas.microsoft.com/office/drawing/2014/main" val="2500508181"/>
                    </a:ext>
                  </a:extLst>
                </a:gridCol>
                <a:gridCol w="649681">
                  <a:extLst>
                    <a:ext uri="{9D8B030D-6E8A-4147-A177-3AD203B41FA5}">
                      <a16:colId xmlns:a16="http://schemas.microsoft.com/office/drawing/2014/main" val="3127422617"/>
                    </a:ext>
                  </a:extLst>
                </a:gridCol>
              </a:tblGrid>
              <a:tr h="396000">
                <a:tc>
                  <a:txBody>
                    <a:bodyPr/>
                    <a:lstStyle/>
                    <a:p>
                      <a:pPr algn="ctr" fontAlgn="b"/>
                      <a:r>
                        <a:rPr lang="pt-BR" sz="1800" b="1" i="0" u="none" strike="noStrike" dirty="0">
                          <a:solidFill>
                            <a:schemeClr val="bg1"/>
                          </a:solidFill>
                          <a:effectLst/>
                          <a:latin typeface="Calibri" panose="020F0502020204030204" pitchFamily="34" charset="0"/>
                        </a:rPr>
                        <a:t>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SPIN</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9064737"/>
                  </a:ext>
                </a:extLst>
              </a:tr>
              <a:tr h="396000">
                <a:tc>
                  <a:txBody>
                    <a:bodyPr/>
                    <a:lstStyle/>
                    <a:p>
                      <a:pPr algn="ctr" fontAlgn="b"/>
                      <a:r>
                        <a:rPr lang="pt-BR" sz="1800" b="1" i="0" u="none" strike="noStrike" dirty="0">
                          <a:solidFill>
                            <a:schemeClr val="bg1"/>
                          </a:solidFill>
                          <a:effectLst/>
                          <a:latin typeface="Calibri" panose="020F0502020204030204" pitchFamily="34" charset="0"/>
                        </a:rPr>
                        <a:t>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dirty="0">
                          <a:solidFill>
                            <a:schemeClr val="bg1"/>
                          </a:solidFill>
                          <a:effectLst/>
                          <a:latin typeface="Calibri" panose="020F0502020204030204" pitchFamily="34" charset="0"/>
                        </a:rPr>
                        <a:t>SIENA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904128"/>
                  </a:ext>
                </a:extLst>
              </a:tr>
              <a:tr h="396000">
                <a:tc>
                  <a:txBody>
                    <a:bodyPr/>
                    <a:lstStyle/>
                    <a:p>
                      <a:pPr algn="ctr" fontAlgn="b"/>
                      <a:r>
                        <a:rPr lang="pt-BR" sz="1800" b="1" i="0" u="none" strike="noStrike" dirty="0">
                          <a:solidFill>
                            <a:schemeClr val="bg1"/>
                          </a:solidFill>
                          <a:effectLst/>
                          <a:latin typeface="Calibri" panose="020F050202020403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COBALT</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a:solidFill>
                            <a:schemeClr val="accent6">
                              <a:lumMod val="60000"/>
                              <a:lumOff val="40000"/>
                            </a:schemeClr>
                          </a:solidFill>
                          <a:effectLst/>
                          <a:latin typeface="Calibri" panose="020F0502020204030204" pitchFamily="34" charset="0"/>
                        </a:rPr>
                        <a:t>7%</a:t>
                      </a:r>
                      <a:endParaRPr lang="pt-BR" sz="1800" b="1"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7858227"/>
                  </a:ext>
                </a:extLst>
              </a:tr>
              <a:tr h="396000">
                <a:tc>
                  <a:txBody>
                    <a:bodyPr/>
                    <a:lstStyle/>
                    <a:p>
                      <a:pPr algn="ctr" fontAlgn="b"/>
                      <a:r>
                        <a:rPr lang="pt-BR" sz="1800" b="1" i="0" u="none" strike="noStrike" dirty="0">
                          <a:solidFill>
                            <a:schemeClr val="bg1"/>
                          </a:solidFill>
                          <a:effectLst/>
                          <a:latin typeface="Calibri" panose="020F0502020204030204" pitchFamily="34" charset="0"/>
                        </a:rPr>
                        <a:t>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dirty="0">
                          <a:solidFill>
                            <a:schemeClr val="bg1"/>
                          </a:solidFill>
                          <a:effectLst/>
                          <a:latin typeface="Calibri" panose="020F0502020204030204" pitchFamily="34" charset="0"/>
                        </a:rPr>
                        <a:t>LOGAN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1702673"/>
                  </a:ext>
                </a:extLst>
              </a:tr>
              <a:tr h="396000">
                <a:tc>
                  <a:txBody>
                    <a:bodyPr/>
                    <a:lstStyle/>
                    <a:p>
                      <a:pPr algn="ctr" fontAlgn="b"/>
                      <a:r>
                        <a:rPr lang="pt-BR" sz="1800" b="1" i="0" u="none" strike="noStrike" dirty="0">
                          <a:solidFill>
                            <a:schemeClr val="bg1"/>
                          </a:solidFill>
                          <a:effectLst/>
                          <a:latin typeface="Calibri" panose="020F0502020204030204" pitchFamily="34" charset="0"/>
                        </a:rPr>
                        <a:t>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S10</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729853"/>
                  </a:ext>
                </a:extLst>
              </a:tr>
              <a:tr h="396000">
                <a:tc>
                  <a:txBody>
                    <a:bodyPr/>
                    <a:lstStyle/>
                    <a:p>
                      <a:pPr algn="ctr" fontAlgn="b"/>
                      <a:r>
                        <a:rPr lang="pt-BR" sz="1800" b="1" i="0" u="none" strike="noStrike" dirty="0">
                          <a:solidFill>
                            <a:schemeClr val="bg1"/>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ETIOS</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9166587"/>
                  </a:ext>
                </a:extLst>
              </a:tr>
              <a:tr h="396000">
                <a:tc>
                  <a:txBody>
                    <a:bodyPr/>
                    <a:lstStyle/>
                    <a:p>
                      <a:pPr algn="ctr" fontAlgn="b"/>
                      <a:r>
                        <a:rPr lang="pt-BR" sz="1800" b="1" i="0" u="none" strike="noStrike" dirty="0">
                          <a:solidFill>
                            <a:schemeClr val="bg1"/>
                          </a:solidFill>
                          <a:effectLst/>
                          <a:latin typeface="Calibri" panose="020F0502020204030204" pitchFamily="34" charset="0"/>
                        </a:rPr>
                        <a:t>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FIORINO</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9922309"/>
                  </a:ext>
                </a:extLst>
              </a:tr>
              <a:tr h="396000">
                <a:tc>
                  <a:txBody>
                    <a:bodyPr/>
                    <a:lstStyle/>
                    <a:p>
                      <a:pPr algn="ctr" fontAlgn="b"/>
                      <a:r>
                        <a:rPr lang="pt-BR" sz="1800" b="1" i="0" u="none" strike="noStrike" dirty="0">
                          <a:solidFill>
                            <a:schemeClr val="bg1"/>
                          </a:solidFill>
                          <a:effectLst/>
                          <a:latin typeface="Calibri" panose="020F0502020204030204" pitchFamily="34" charset="0"/>
                        </a:rPr>
                        <a:t>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VOYAGE</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3216685"/>
                  </a:ext>
                </a:extLst>
              </a:tr>
              <a:tr h="396000">
                <a:tc>
                  <a:txBody>
                    <a:bodyPr/>
                    <a:lstStyle/>
                    <a:p>
                      <a:pPr algn="ctr" fontAlgn="b"/>
                      <a:r>
                        <a:rPr lang="pt-BR" sz="1800" b="1" i="0" u="none" strike="noStrike" dirty="0">
                          <a:solidFill>
                            <a:schemeClr val="bg1"/>
                          </a:solidFill>
                          <a:effectLst/>
                          <a:latin typeface="Calibri" panose="020F0502020204030204" pitchFamily="34" charset="0"/>
                        </a:rPr>
                        <a:t>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a:solidFill>
                            <a:schemeClr val="bg1"/>
                          </a:solidFill>
                          <a:effectLst/>
                          <a:latin typeface="Calibri" panose="020F0502020204030204" pitchFamily="34" charset="0"/>
                        </a:rPr>
                        <a:t>FORD KA</a:t>
                      </a:r>
                      <a:endParaRPr lang="pt-BR" sz="18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2821374"/>
                  </a:ext>
                </a:extLst>
              </a:tr>
              <a:tr h="396000">
                <a:tc>
                  <a:txBody>
                    <a:bodyPr/>
                    <a:lstStyle/>
                    <a:p>
                      <a:pPr algn="ctr" fontAlgn="b"/>
                      <a:r>
                        <a:rPr lang="pt-BR" sz="1800" b="1" i="0" u="none" strike="noStrike" dirty="0">
                          <a:solidFill>
                            <a:schemeClr val="bg1"/>
                          </a:solidFill>
                          <a:effectLst/>
                          <a:latin typeface="Calibri" panose="020F0502020204030204" pitchFamily="34" charset="0"/>
                        </a:rPr>
                        <a:t>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pt-BR" sz="1800" b="1" i="0" u="none" strike="noStrike" dirty="0">
                          <a:solidFill>
                            <a:schemeClr val="bg1"/>
                          </a:solidFill>
                          <a:effectLst/>
                          <a:latin typeface="Calibri" panose="020F0502020204030204" pitchFamily="34" charset="0"/>
                        </a:rPr>
                        <a:t>PRISMA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t-BR" sz="1800" b="1" i="0" u="none" strike="noStrike" dirty="0">
                          <a:solidFill>
                            <a:schemeClr val="accent6">
                              <a:lumMod val="60000"/>
                              <a:lumOff val="40000"/>
                            </a:schemeClr>
                          </a:solidFill>
                          <a:effectLst/>
                          <a:latin typeface="Calibri" panose="020F0502020204030204" pitchFamily="34" charset="0"/>
                        </a:rPr>
                        <a:t>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3593101"/>
                  </a:ext>
                </a:extLst>
              </a:tr>
            </a:tbl>
          </a:graphicData>
        </a:graphic>
      </p:graphicFrame>
    </p:spTree>
    <p:extLst>
      <p:ext uri="{BB962C8B-B14F-4D97-AF65-F5344CB8AC3E}">
        <p14:creationId xmlns:p14="http://schemas.microsoft.com/office/powerpoint/2010/main" val="13557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esultado de imagem para GNV ABASTECIMENTO">
            <a:extLst>
              <a:ext uri="{FF2B5EF4-FFF2-40B4-BE49-F238E27FC236}">
                <a16:creationId xmlns:a16="http://schemas.microsoft.com/office/drawing/2014/main" id="{9EACAC42-78AF-4512-B37F-EDBC34B439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1150" y="-119575"/>
            <a:ext cx="14194300" cy="7097150"/>
          </a:xfrm>
          <a:prstGeom prst="rect">
            <a:avLst/>
          </a:prstGeom>
          <a:blipFill>
            <a:blip r:embed="rId5">
              <a:alphaModFix amt="20000"/>
            </a:blip>
            <a:tile tx="0" ty="0" sx="100000" sy="100000" flip="none" algn="tl"/>
          </a:blipFill>
        </p:spPr>
      </p:pic>
      <p:sp>
        <p:nvSpPr>
          <p:cNvPr id="4" name="Retângulo 3">
            <a:extLst>
              <a:ext uri="{FF2B5EF4-FFF2-40B4-BE49-F238E27FC236}">
                <a16:creationId xmlns:a16="http://schemas.microsoft.com/office/drawing/2014/main" id="{AA7106C0-8BBD-4F2D-B145-F400887FBA59}"/>
              </a:ext>
            </a:extLst>
          </p:cNvPr>
          <p:cNvSpPr/>
          <p:nvPr/>
        </p:nvSpPr>
        <p:spPr>
          <a:xfrm>
            <a:off x="1869744" y="6277971"/>
            <a:ext cx="7480008" cy="382137"/>
          </a:xfrm>
          <a:prstGeom prst="rect">
            <a:avLst/>
          </a:prstGeom>
          <a:solidFill>
            <a:srgbClr val="FFFFFF">
              <a:alpha val="7490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nda 5">
            <a:extLst>
              <a:ext uri="{FF2B5EF4-FFF2-40B4-BE49-F238E27FC236}">
                <a16:creationId xmlns:a16="http://schemas.microsoft.com/office/drawing/2014/main" id="{C0EABF7B-5B01-4B38-8967-6EDC57A23AF6}"/>
              </a:ext>
            </a:extLst>
          </p:cNvPr>
          <p:cNvSpPr/>
          <p:nvPr/>
        </p:nvSpPr>
        <p:spPr>
          <a:xfrm>
            <a:off x="7247347" y="1588459"/>
            <a:ext cx="986571" cy="1198370"/>
          </a:xfrm>
          <a:prstGeom prst="wave">
            <a:avLst/>
          </a:prstGeom>
          <a:solidFill>
            <a:srgbClr val="2E2C9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rPr>
              <a:t>Média</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Calibri" panose="020F0502020204030204"/>
              </a:rPr>
              <a:t>2009</a:t>
            </a:r>
            <a:endParaRPr kumimoji="0" lang="pt-BR" sz="1800" b="1" i="0" u="none" strike="noStrike" kern="1200" cap="none" spc="0" normalizeH="0" baseline="0" noProof="0" dirty="0">
              <a:ln>
                <a:noFill/>
              </a:ln>
              <a:solidFill>
                <a:prstClr val="white"/>
              </a:solidFill>
              <a:effectLst/>
              <a:uLnTx/>
              <a:uFillTx/>
              <a:latin typeface="Calibri" panose="020F0502020204030204"/>
            </a:endParaRPr>
          </a:p>
        </p:txBody>
      </p:sp>
      <p:cxnSp>
        <p:nvCxnSpPr>
          <p:cNvPr id="9" name="Conector reto 8">
            <a:extLst>
              <a:ext uri="{FF2B5EF4-FFF2-40B4-BE49-F238E27FC236}">
                <a16:creationId xmlns:a16="http://schemas.microsoft.com/office/drawing/2014/main" id="{5B1F65FE-0E1D-4498-B55E-C42230BA638B}"/>
              </a:ext>
            </a:extLst>
          </p:cNvPr>
          <p:cNvCxnSpPr>
            <a:cxnSpLocks/>
            <a:stCxn id="6" idx="1"/>
          </p:cNvCxnSpPr>
          <p:nvPr/>
        </p:nvCxnSpPr>
        <p:spPr>
          <a:xfrm>
            <a:off x="7247347" y="2187644"/>
            <a:ext cx="36049" cy="3222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Gráfico 4">
            <a:extLst>
              <a:ext uri="{FF2B5EF4-FFF2-40B4-BE49-F238E27FC236}">
                <a16:creationId xmlns:a16="http://schemas.microsoft.com/office/drawing/2014/main" id="{DF6348C5-BC41-49FB-9FBD-6EE96361B8E4}"/>
              </a:ext>
            </a:extLst>
          </p:cNvPr>
          <p:cNvGraphicFramePr/>
          <p:nvPr>
            <p:extLst>
              <p:ext uri="{D42A27DB-BD31-4B8C-83A1-F6EECF244321}">
                <p14:modId xmlns:p14="http://schemas.microsoft.com/office/powerpoint/2010/main" val="3500249764"/>
              </p:ext>
            </p:extLst>
          </p:nvPr>
        </p:nvGraphicFramePr>
        <p:xfrm>
          <a:off x="1348526" y="1746643"/>
          <a:ext cx="8330046" cy="5101982"/>
        </p:xfrm>
        <a:graphic>
          <a:graphicData uri="http://schemas.openxmlformats.org/drawingml/2006/chart">
            <c:chart xmlns:c="http://schemas.openxmlformats.org/drawingml/2006/chart" xmlns:r="http://schemas.openxmlformats.org/officeDocument/2006/relationships" r:id="rId6"/>
          </a:graphicData>
        </a:graphic>
      </p:graphicFrame>
      <p:sp>
        <p:nvSpPr>
          <p:cNvPr id="16" name="Retângulo 15">
            <a:extLst>
              <a:ext uri="{FF2B5EF4-FFF2-40B4-BE49-F238E27FC236}">
                <a16:creationId xmlns:a16="http://schemas.microsoft.com/office/drawing/2014/main" id="{2154E335-669B-4284-B135-3ADDF47B403D}"/>
              </a:ext>
            </a:extLst>
          </p:cNvPr>
          <p:cNvSpPr/>
          <p:nvPr/>
        </p:nvSpPr>
        <p:spPr>
          <a:xfrm>
            <a:off x="782805" y="1708765"/>
            <a:ext cx="4620818" cy="26803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aixaDeTexto 7">
            <a:extLst>
              <a:ext uri="{FF2B5EF4-FFF2-40B4-BE49-F238E27FC236}">
                <a16:creationId xmlns:a16="http://schemas.microsoft.com/office/drawing/2014/main" id="{E4725D7F-38F5-4BF8-89A4-BA1528D442B6}"/>
              </a:ext>
            </a:extLst>
          </p:cNvPr>
          <p:cNvSpPr txBox="1"/>
          <p:nvPr/>
        </p:nvSpPr>
        <p:spPr>
          <a:xfrm>
            <a:off x="3740978" y="459591"/>
            <a:ext cx="471007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effectLst/>
                <a:uLnTx/>
                <a:uFillTx/>
                <a:latin typeface="Arial Rounded MT Bold" panose="020F0704030504030204" pitchFamily="34" charset="0"/>
                <a:ea typeface="Adobe Gothic Std B" panose="020B0800000000000000" pitchFamily="34" charset="-128"/>
                <a:cs typeface="+mn-cs"/>
              </a:rPr>
              <a:t>ANO DO</a:t>
            </a:r>
            <a:r>
              <a:rPr kumimoji="0" lang="pt-BR" sz="4000" b="1" i="0" u="none" strike="noStrike" kern="1200" cap="none" spc="0" normalizeH="0" noProof="0" dirty="0">
                <a:ln>
                  <a:noFill/>
                </a:ln>
                <a:effectLst/>
                <a:uLnTx/>
                <a:uFillTx/>
                <a:latin typeface="Arial Rounded MT Bold" panose="020F0704030504030204" pitchFamily="34" charset="0"/>
                <a:ea typeface="Adobe Gothic Std B" panose="020B0800000000000000" pitchFamily="34" charset="-128"/>
                <a:cs typeface="+mn-cs"/>
              </a:rPr>
              <a:t> VEÍCULO</a:t>
            </a:r>
            <a:endParaRPr kumimoji="0" lang="pt-BR" sz="4000" b="1" i="0" u="none" strike="noStrike" kern="1200" cap="none" spc="0" normalizeH="0" baseline="0" noProof="0" dirty="0">
              <a:ln>
                <a:noFill/>
              </a:ln>
              <a:effectLst/>
              <a:uLnTx/>
              <a:uFillTx/>
              <a:latin typeface="Arial Rounded MT Bold" panose="020F0704030504030204" pitchFamily="34" charset="0"/>
              <a:ea typeface="Adobe Gothic Std B" panose="020B0800000000000000" pitchFamily="34" charset="-128"/>
              <a:cs typeface="+mn-cs"/>
            </a:endParaRPr>
          </a:p>
        </p:txBody>
      </p:sp>
      <p:pic>
        <p:nvPicPr>
          <p:cNvPr id="20" name="Imagem 19">
            <a:extLst>
              <a:ext uri="{FF2B5EF4-FFF2-40B4-BE49-F238E27FC236}">
                <a16:creationId xmlns:a16="http://schemas.microsoft.com/office/drawing/2014/main" id="{46CD7C46-8F66-4A02-905F-AA254634C50F}"/>
              </a:ext>
            </a:extLst>
          </p:cNvPr>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510005" y="394179"/>
            <a:ext cx="1390990" cy="808121"/>
          </a:xfrm>
          <a:prstGeom prst="rect">
            <a:avLst/>
          </a:prstGeom>
        </p:spPr>
      </p:pic>
      <p:sp>
        <p:nvSpPr>
          <p:cNvPr id="15" name="CaixaDeTexto 14">
            <a:extLst>
              <a:ext uri="{FF2B5EF4-FFF2-40B4-BE49-F238E27FC236}">
                <a16:creationId xmlns:a16="http://schemas.microsoft.com/office/drawing/2014/main" id="{536A77CA-25E9-4251-8065-4A06A5C1944C}"/>
              </a:ext>
            </a:extLst>
          </p:cNvPr>
          <p:cNvSpPr txBox="1"/>
          <p:nvPr/>
        </p:nvSpPr>
        <p:spPr>
          <a:xfrm>
            <a:off x="179030" y="2735868"/>
            <a:ext cx="1129254" cy="92333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Média em 2017:</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b="1" i="1" dirty="0">
                <a:solidFill>
                  <a:prstClr val="black"/>
                </a:solidFill>
                <a:latin typeface="Calibri" panose="020F0502020204030204"/>
              </a:rPr>
              <a:t>Ano 2003</a:t>
            </a:r>
            <a:endParaRPr kumimoji="0" lang="pt-BR" sz="1800" b="1" i="1" u="none" strike="noStrike" kern="1200" cap="none" spc="0" normalizeH="0" baseline="0" noProof="0" dirty="0">
              <a:ln>
                <a:noFill/>
              </a:ln>
              <a:solidFill>
                <a:prstClr val="black"/>
              </a:solidFill>
              <a:effectLst/>
              <a:uLnTx/>
              <a:uFillTx/>
              <a:latin typeface="Calibri" panose="020F0502020204030204"/>
            </a:endParaRPr>
          </a:p>
        </p:txBody>
      </p:sp>
      <p:pic>
        <p:nvPicPr>
          <p:cNvPr id="2" name="Imagem 1">
            <a:extLst>
              <a:ext uri="{FF2B5EF4-FFF2-40B4-BE49-F238E27FC236}">
                <a16:creationId xmlns:a16="http://schemas.microsoft.com/office/drawing/2014/main" id="{0668F140-30A6-4F43-98C0-CDCB2AB80190}"/>
              </a:ext>
            </a:extLst>
          </p:cNvPr>
          <p:cNvPicPr>
            <a:picLocks noChangeAspect="1"/>
          </p:cNvPicPr>
          <p:nvPr/>
        </p:nvPicPr>
        <p:blipFill rotWithShape="1">
          <a:blip r:embed="rId9"/>
          <a:srcRect l="20326" t="47881" r="42147" b="21654"/>
          <a:stretch/>
        </p:blipFill>
        <p:spPr>
          <a:xfrm>
            <a:off x="1325731" y="2305476"/>
            <a:ext cx="3867768" cy="1765378"/>
          </a:xfrm>
          <a:prstGeom prst="rect">
            <a:avLst/>
          </a:prstGeom>
        </p:spPr>
      </p:pic>
      <p:pic>
        <p:nvPicPr>
          <p:cNvPr id="12" name="Imagem 11">
            <a:extLst>
              <a:ext uri="{FF2B5EF4-FFF2-40B4-BE49-F238E27FC236}">
                <a16:creationId xmlns:a16="http://schemas.microsoft.com/office/drawing/2014/main" id="{EEE1FEB1-9AB3-44EF-B20F-C8AC575F80C7}"/>
              </a:ext>
            </a:extLst>
          </p:cNvPr>
          <p:cNvPicPr>
            <a:picLocks noChangeAspect="1"/>
          </p:cNvPicPr>
          <p:nvPr/>
        </p:nvPicPr>
        <p:blipFill rotWithShape="1">
          <a:blip r:embed="rId9"/>
          <a:srcRect l="47169" t="50874" r="43929" b="46659"/>
          <a:stretch/>
        </p:blipFill>
        <p:spPr>
          <a:xfrm>
            <a:off x="4071408" y="2305476"/>
            <a:ext cx="1122091" cy="174827"/>
          </a:xfrm>
          <a:prstGeom prst="rect">
            <a:avLst/>
          </a:prstGeom>
        </p:spPr>
      </p:pic>
    </p:spTree>
    <p:extLst>
      <p:ext uri="{BB962C8B-B14F-4D97-AF65-F5344CB8AC3E}">
        <p14:creationId xmlns:p14="http://schemas.microsoft.com/office/powerpoint/2010/main" val="36296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5" grpId="0">
        <p:bldAsOne/>
      </p:bldGraphic>
      <p:bldP spid="1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ixaDeTexto 24">
            <a:extLst>
              <a:ext uri="{FF2B5EF4-FFF2-40B4-BE49-F238E27FC236}">
                <a16:creationId xmlns:a16="http://schemas.microsoft.com/office/drawing/2014/main" id="{5876D4C3-92CE-488E-93B8-79B5766D00CC}"/>
              </a:ext>
            </a:extLst>
          </p:cNvPr>
          <p:cNvSpPr txBox="1"/>
          <p:nvPr/>
        </p:nvSpPr>
        <p:spPr>
          <a:xfrm>
            <a:off x="1780404" y="3635558"/>
            <a:ext cx="5601286" cy="954106"/>
          </a:xfrm>
          <a:prstGeom prst="rect">
            <a:avLst/>
          </a:prstGeom>
          <a:noFill/>
          <a:ln>
            <a:solidFill>
              <a:srgbClr val="2E2C92"/>
            </a:solidFill>
            <a:prstDash val="dash"/>
          </a:ln>
        </p:spPr>
        <p:txBody>
          <a:bodyPr wrap="square" rtlCol="0">
            <a:noAutofit/>
          </a:bodyPr>
          <a:lstStyle/>
          <a:p>
            <a:endParaRPr lang="pt-BR" dirty="0"/>
          </a:p>
        </p:txBody>
      </p:sp>
      <p:sp>
        <p:nvSpPr>
          <p:cNvPr id="9" name="Texto Explicativo: Seta para a Direita 8">
            <a:extLst>
              <a:ext uri="{FF2B5EF4-FFF2-40B4-BE49-F238E27FC236}">
                <a16:creationId xmlns:a16="http://schemas.microsoft.com/office/drawing/2014/main" id="{3F3E4062-C9B6-4056-9E8C-3BC73C2CCF2E}"/>
              </a:ext>
            </a:extLst>
          </p:cNvPr>
          <p:cNvSpPr/>
          <p:nvPr/>
        </p:nvSpPr>
        <p:spPr>
          <a:xfrm>
            <a:off x="8833470" y="3809492"/>
            <a:ext cx="1676535" cy="1875151"/>
          </a:xfrm>
          <a:prstGeom prst="rightArrowCallout">
            <a:avLst/>
          </a:prstGeom>
          <a:solidFill>
            <a:srgbClr val="FFC000"/>
          </a:solid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7" name="Retângulo 56">
            <a:extLst>
              <a:ext uri="{FF2B5EF4-FFF2-40B4-BE49-F238E27FC236}">
                <a16:creationId xmlns:a16="http://schemas.microsoft.com/office/drawing/2014/main" id="{4DDF1280-7523-472C-8988-BE3F3399BC1B}"/>
              </a:ext>
            </a:extLst>
          </p:cNvPr>
          <p:cNvSpPr/>
          <p:nvPr/>
        </p:nvSpPr>
        <p:spPr>
          <a:xfrm>
            <a:off x="10208132" y="415193"/>
            <a:ext cx="1533294" cy="98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aixaDeTexto 47">
            <a:extLst>
              <a:ext uri="{FF2B5EF4-FFF2-40B4-BE49-F238E27FC236}">
                <a16:creationId xmlns:a16="http://schemas.microsoft.com/office/drawing/2014/main" id="{C36F3166-5440-4AE4-B3D5-E2DF395F8EC6}"/>
              </a:ext>
            </a:extLst>
          </p:cNvPr>
          <p:cNvSpPr txBox="1"/>
          <p:nvPr/>
        </p:nvSpPr>
        <p:spPr>
          <a:xfrm>
            <a:off x="4581047" y="658877"/>
            <a:ext cx="2973635" cy="523220"/>
          </a:xfrm>
          <a:prstGeom prst="rect">
            <a:avLst/>
          </a:prstGeom>
          <a:noFill/>
        </p:spPr>
        <p:txBody>
          <a:bodyPr wrap="none" rtlCol="0">
            <a:spAutoFit/>
          </a:bodyPr>
          <a:lstStyle>
            <a:defPPr>
              <a:defRPr lang="pt-BR"/>
            </a:defPPr>
            <a:lvl1pPr>
              <a:defRPr sz="2800">
                <a:solidFill>
                  <a:srgbClr val="1D2F85"/>
                </a:solidFill>
                <a:latin typeface="Arial Rounded MT Bold" panose="020F0704030504030204" pitchFamily="34" charset="0"/>
                <a:ea typeface="Adobe Gothic Std B" panose="020B0800000000000000"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SITUAÇÃO GNV</a:t>
            </a:r>
            <a:endParaRPr kumimoji="0" lang="pt-BR" sz="2800" b="0" i="0" u="none" strike="noStrike" kern="1200" cap="none" spc="0" normalizeH="0" baseline="0" noProof="0" dirty="0">
              <a:ln>
                <a:noFill/>
              </a:ln>
              <a:solidFill>
                <a:srgbClr val="1D2F85"/>
              </a:solidFill>
              <a:effectLst/>
              <a:uLnTx/>
              <a:uFillTx/>
              <a:latin typeface="Arial Rounded MT Bold" panose="020F0704030504030204" pitchFamily="34" charset="0"/>
              <a:ea typeface="Adobe Gothic Std B" panose="020B0800000000000000" pitchFamily="34" charset="-128"/>
              <a:cs typeface="+mn-cs"/>
            </a:endParaRPr>
          </a:p>
        </p:txBody>
      </p:sp>
      <p:sp>
        <p:nvSpPr>
          <p:cNvPr id="3" name="Retângulo 2">
            <a:extLst>
              <a:ext uri="{FF2B5EF4-FFF2-40B4-BE49-F238E27FC236}">
                <a16:creationId xmlns:a16="http://schemas.microsoft.com/office/drawing/2014/main" id="{EE801180-7E48-486E-A417-24DCF3F52F6D}"/>
              </a:ext>
            </a:extLst>
          </p:cNvPr>
          <p:cNvSpPr/>
          <p:nvPr/>
        </p:nvSpPr>
        <p:spPr>
          <a:xfrm>
            <a:off x="5013432" y="2862702"/>
            <a:ext cx="2487273" cy="617915"/>
          </a:xfrm>
          <a:prstGeom prst="rect">
            <a:avLst/>
          </a:prstGeom>
          <a:solidFill>
            <a:srgbClr val="4CB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Calibri" panose="020F0502020204030204"/>
                <a:ea typeface="+mn-ea"/>
                <a:cs typeface="+mn-cs"/>
              </a:rPr>
              <a:t>65,20%</a:t>
            </a:r>
          </a:p>
        </p:txBody>
      </p:sp>
      <p:sp>
        <p:nvSpPr>
          <p:cNvPr id="65" name="Retângulo 64">
            <a:extLst>
              <a:ext uri="{FF2B5EF4-FFF2-40B4-BE49-F238E27FC236}">
                <a16:creationId xmlns:a16="http://schemas.microsoft.com/office/drawing/2014/main" id="{526EF784-C125-4FF9-A315-E8F9851C5F1A}"/>
              </a:ext>
            </a:extLst>
          </p:cNvPr>
          <p:cNvSpPr/>
          <p:nvPr/>
        </p:nvSpPr>
        <p:spPr>
          <a:xfrm>
            <a:off x="5001609" y="3861078"/>
            <a:ext cx="1404000" cy="612000"/>
          </a:xfrm>
          <a:prstGeom prst="rect">
            <a:avLst/>
          </a:prstGeom>
          <a:solidFill>
            <a:srgbClr val="4CB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Calibri" panose="020F0502020204030204"/>
                <a:ea typeface="+mn-ea"/>
                <a:cs typeface="+mn-cs"/>
              </a:rPr>
              <a:t>20,60%</a:t>
            </a:r>
          </a:p>
        </p:txBody>
      </p:sp>
      <p:sp>
        <p:nvSpPr>
          <p:cNvPr id="66" name="CaixaDeTexto 65">
            <a:extLst>
              <a:ext uri="{FF2B5EF4-FFF2-40B4-BE49-F238E27FC236}">
                <a16:creationId xmlns:a16="http://schemas.microsoft.com/office/drawing/2014/main" id="{D387AE71-D8F1-47F9-B285-99E9597ABB91}"/>
              </a:ext>
            </a:extLst>
          </p:cNvPr>
          <p:cNvSpPr txBox="1"/>
          <p:nvPr/>
        </p:nvSpPr>
        <p:spPr>
          <a:xfrm>
            <a:off x="1953309" y="2583564"/>
            <a:ext cx="2973635" cy="954107"/>
          </a:xfrm>
          <a:prstGeom prst="rect">
            <a:avLst/>
          </a:prstGeom>
          <a:noFill/>
        </p:spPr>
        <p:txBody>
          <a:bodyPr wrap="square" rtlCol="0">
            <a:spAutoFit/>
          </a:bodyPr>
          <a:lstStyle>
            <a:defPPr>
              <a:defRPr lang="pt-BR"/>
            </a:defPPr>
            <a:lvl1pPr algn="ctr">
              <a:defRPr sz="1600" b="1">
                <a:solidFill>
                  <a:srgbClr val="9BBB5C"/>
                </a:solidFill>
                <a:latin typeface="Lato Regular"/>
              </a:defRPr>
            </a:lvl1pPr>
          </a:lstStyle>
          <a:p>
            <a:pPr lvl="0" algn="r"/>
            <a:r>
              <a:rPr lang="pt-BR" sz="2800" dirty="0">
                <a:solidFill>
                  <a:srgbClr val="004D77"/>
                </a:solidFill>
              </a:rPr>
              <a:t>Vigente</a:t>
            </a:r>
          </a:p>
          <a:p>
            <a:pPr lvl="0" algn="r"/>
            <a:r>
              <a:rPr lang="pt-BR" sz="2800" dirty="0">
                <a:solidFill>
                  <a:srgbClr val="004D77"/>
                </a:solidFill>
              </a:rPr>
              <a:t>(regularizado)</a:t>
            </a:r>
          </a:p>
        </p:txBody>
      </p:sp>
      <p:sp>
        <p:nvSpPr>
          <p:cNvPr id="85" name="Retângulo 84">
            <a:extLst>
              <a:ext uri="{FF2B5EF4-FFF2-40B4-BE49-F238E27FC236}">
                <a16:creationId xmlns:a16="http://schemas.microsoft.com/office/drawing/2014/main" id="{6BC5F1B2-3215-488C-AC6D-911B6CAFCBBC}"/>
              </a:ext>
            </a:extLst>
          </p:cNvPr>
          <p:cNvSpPr/>
          <p:nvPr/>
        </p:nvSpPr>
        <p:spPr>
          <a:xfrm>
            <a:off x="9552159" y="42413"/>
            <a:ext cx="2568000" cy="154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6" name="Imagem 85">
            <a:extLst>
              <a:ext uri="{FF2B5EF4-FFF2-40B4-BE49-F238E27FC236}">
                <a16:creationId xmlns:a16="http://schemas.microsoft.com/office/drawing/2014/main" id="{E9336F65-DFDF-4477-8384-91A8AD07E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005" y="394179"/>
            <a:ext cx="1390990" cy="808121"/>
          </a:xfrm>
          <a:prstGeom prst="rect">
            <a:avLst/>
          </a:prstGeom>
        </p:spPr>
      </p:pic>
      <p:sp>
        <p:nvSpPr>
          <p:cNvPr id="18" name="Retângulo 17">
            <a:extLst>
              <a:ext uri="{FF2B5EF4-FFF2-40B4-BE49-F238E27FC236}">
                <a16:creationId xmlns:a16="http://schemas.microsoft.com/office/drawing/2014/main" id="{C92AEF46-47ED-468A-820A-A21EE320AA80}"/>
              </a:ext>
            </a:extLst>
          </p:cNvPr>
          <p:cNvSpPr/>
          <p:nvPr/>
        </p:nvSpPr>
        <p:spPr>
          <a:xfrm>
            <a:off x="5001609" y="4844637"/>
            <a:ext cx="989372" cy="617915"/>
          </a:xfrm>
          <a:prstGeom prst="rect">
            <a:avLst/>
          </a:prstGeom>
          <a:solidFill>
            <a:srgbClr val="4CB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Calibri" panose="020F0502020204030204"/>
                <a:ea typeface="+mn-ea"/>
                <a:cs typeface="+mn-cs"/>
              </a:rPr>
              <a:t>14,20%</a:t>
            </a:r>
          </a:p>
        </p:txBody>
      </p:sp>
      <p:sp>
        <p:nvSpPr>
          <p:cNvPr id="19" name="CaixaDeTexto 18">
            <a:extLst>
              <a:ext uri="{FF2B5EF4-FFF2-40B4-BE49-F238E27FC236}">
                <a16:creationId xmlns:a16="http://schemas.microsoft.com/office/drawing/2014/main" id="{7E2440EA-C684-484F-89DD-5E11581FD9FC}"/>
              </a:ext>
            </a:extLst>
          </p:cNvPr>
          <p:cNvSpPr txBox="1"/>
          <p:nvPr/>
        </p:nvSpPr>
        <p:spPr>
          <a:xfrm>
            <a:off x="2706181" y="4843172"/>
            <a:ext cx="2175506" cy="523220"/>
          </a:xfrm>
          <a:prstGeom prst="rect">
            <a:avLst/>
          </a:prstGeom>
          <a:noFill/>
        </p:spPr>
        <p:txBody>
          <a:bodyPr wrap="square" rtlCol="0">
            <a:spAutoFit/>
          </a:bodyPr>
          <a:lstStyle>
            <a:defPPr>
              <a:defRPr lang="pt-BR"/>
            </a:defPPr>
            <a:lvl1pPr algn="ctr">
              <a:defRPr sz="1600" b="1">
                <a:solidFill>
                  <a:srgbClr val="9BBB5C"/>
                </a:solidFill>
                <a:latin typeface="Lato Regula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2800" dirty="0">
                <a:solidFill>
                  <a:srgbClr val="004D77"/>
                </a:solidFill>
              </a:rPr>
              <a:t>Clandestino</a:t>
            </a:r>
          </a:p>
        </p:txBody>
      </p:sp>
      <p:sp>
        <p:nvSpPr>
          <p:cNvPr id="20" name="CaixaDeTexto 19">
            <a:extLst>
              <a:ext uri="{FF2B5EF4-FFF2-40B4-BE49-F238E27FC236}">
                <a16:creationId xmlns:a16="http://schemas.microsoft.com/office/drawing/2014/main" id="{04DC26DE-1B3A-4B7D-A11B-087968B572FA}"/>
              </a:ext>
            </a:extLst>
          </p:cNvPr>
          <p:cNvSpPr txBox="1"/>
          <p:nvPr/>
        </p:nvSpPr>
        <p:spPr>
          <a:xfrm>
            <a:off x="2660923" y="3579725"/>
            <a:ext cx="2266021" cy="954107"/>
          </a:xfrm>
          <a:prstGeom prst="rect">
            <a:avLst/>
          </a:prstGeom>
          <a:noFill/>
        </p:spPr>
        <p:txBody>
          <a:bodyPr wrap="square" rtlCol="0">
            <a:spAutoFit/>
          </a:bodyPr>
          <a:lstStyle>
            <a:defPPr>
              <a:defRPr lang="pt-BR"/>
            </a:defPPr>
            <a:lvl1pPr algn="ctr">
              <a:defRPr sz="1600" b="1">
                <a:solidFill>
                  <a:srgbClr val="9BBB5C"/>
                </a:solidFill>
                <a:latin typeface="Lato Regular"/>
              </a:defRPr>
            </a:lvl1pPr>
          </a:lstStyle>
          <a:p>
            <a:pPr lvl="0" algn="r"/>
            <a:r>
              <a:rPr lang="pt-BR" sz="2800" dirty="0">
                <a:solidFill>
                  <a:srgbClr val="004D77"/>
                </a:solidFill>
              </a:rPr>
              <a:t>Irregular</a:t>
            </a:r>
          </a:p>
          <a:p>
            <a:pPr lvl="0" algn="r"/>
            <a:r>
              <a:rPr lang="pt-BR" sz="2800" dirty="0">
                <a:solidFill>
                  <a:srgbClr val="004D77"/>
                </a:solidFill>
              </a:rPr>
              <a:t>(bloqueado)</a:t>
            </a:r>
          </a:p>
        </p:txBody>
      </p:sp>
      <p:sp>
        <p:nvSpPr>
          <p:cNvPr id="4" name="CaixaDeTexto 3">
            <a:extLst>
              <a:ext uri="{FF2B5EF4-FFF2-40B4-BE49-F238E27FC236}">
                <a16:creationId xmlns:a16="http://schemas.microsoft.com/office/drawing/2014/main" id="{0E489503-C7C3-49A5-B405-BD7DE2CB2694}"/>
              </a:ext>
            </a:extLst>
          </p:cNvPr>
          <p:cNvSpPr txBox="1"/>
          <p:nvPr/>
        </p:nvSpPr>
        <p:spPr>
          <a:xfrm>
            <a:off x="8904849" y="2878984"/>
            <a:ext cx="989373" cy="646331"/>
          </a:xfrm>
          <a:prstGeom prst="rect">
            <a:avLst/>
          </a:prstGeom>
          <a:noFill/>
        </p:spPr>
        <p:txBody>
          <a:bodyPr wrap="none" rtlCol="0">
            <a:spAutoFit/>
          </a:bodyPr>
          <a:lstStyle/>
          <a:p>
            <a:r>
              <a:rPr lang="pt-BR" sz="3600" b="1" dirty="0"/>
              <a:t>54%</a:t>
            </a:r>
          </a:p>
        </p:txBody>
      </p:sp>
      <p:sp>
        <p:nvSpPr>
          <p:cNvPr id="22" name="CaixaDeTexto 21">
            <a:extLst>
              <a:ext uri="{FF2B5EF4-FFF2-40B4-BE49-F238E27FC236}">
                <a16:creationId xmlns:a16="http://schemas.microsoft.com/office/drawing/2014/main" id="{0571AD4D-9C24-408C-88C0-363085686495}"/>
              </a:ext>
            </a:extLst>
          </p:cNvPr>
          <p:cNvSpPr txBox="1"/>
          <p:nvPr/>
        </p:nvSpPr>
        <p:spPr>
          <a:xfrm>
            <a:off x="8904849" y="3836443"/>
            <a:ext cx="989373" cy="646331"/>
          </a:xfrm>
          <a:prstGeom prst="rect">
            <a:avLst/>
          </a:prstGeom>
          <a:noFill/>
        </p:spPr>
        <p:txBody>
          <a:bodyPr wrap="none" rtlCol="0">
            <a:spAutoFit/>
          </a:bodyPr>
          <a:lstStyle/>
          <a:p>
            <a:r>
              <a:rPr lang="pt-BR" sz="3600" b="1" dirty="0"/>
              <a:t>29%</a:t>
            </a:r>
          </a:p>
        </p:txBody>
      </p:sp>
      <p:sp>
        <p:nvSpPr>
          <p:cNvPr id="23" name="CaixaDeTexto 22">
            <a:extLst>
              <a:ext uri="{FF2B5EF4-FFF2-40B4-BE49-F238E27FC236}">
                <a16:creationId xmlns:a16="http://schemas.microsoft.com/office/drawing/2014/main" id="{610D62CA-1438-4EB4-A44C-161D60E2541A}"/>
              </a:ext>
            </a:extLst>
          </p:cNvPr>
          <p:cNvSpPr txBox="1"/>
          <p:nvPr/>
        </p:nvSpPr>
        <p:spPr>
          <a:xfrm>
            <a:off x="8904849" y="4843172"/>
            <a:ext cx="989373" cy="646331"/>
          </a:xfrm>
          <a:prstGeom prst="rect">
            <a:avLst/>
          </a:prstGeom>
          <a:noFill/>
        </p:spPr>
        <p:txBody>
          <a:bodyPr wrap="none" rtlCol="0">
            <a:spAutoFit/>
          </a:bodyPr>
          <a:lstStyle/>
          <a:p>
            <a:r>
              <a:rPr lang="pt-BR" sz="3600" b="1" dirty="0"/>
              <a:t>17%</a:t>
            </a:r>
          </a:p>
        </p:txBody>
      </p:sp>
      <p:sp>
        <p:nvSpPr>
          <p:cNvPr id="24" name="CaixaDeTexto 23">
            <a:extLst>
              <a:ext uri="{FF2B5EF4-FFF2-40B4-BE49-F238E27FC236}">
                <a16:creationId xmlns:a16="http://schemas.microsoft.com/office/drawing/2014/main" id="{C34BE780-ACE9-4399-8A9D-6AED8A025DD3}"/>
              </a:ext>
            </a:extLst>
          </p:cNvPr>
          <p:cNvSpPr txBox="1"/>
          <p:nvPr/>
        </p:nvSpPr>
        <p:spPr>
          <a:xfrm>
            <a:off x="8904849" y="2493370"/>
            <a:ext cx="1151277" cy="369332"/>
          </a:xfrm>
          <a:prstGeom prst="rect">
            <a:avLst/>
          </a:prstGeom>
          <a:noFill/>
        </p:spPr>
        <p:txBody>
          <a:bodyPr wrap="none" rtlCol="0">
            <a:spAutoFit/>
          </a:bodyPr>
          <a:lstStyle>
            <a:defPPr>
              <a:defRPr lang="pt-BR"/>
            </a:defPPr>
            <a:lvl1pPr>
              <a:defRPr sz="2800">
                <a:solidFill>
                  <a:srgbClr val="1D2F85"/>
                </a:solidFill>
                <a:latin typeface="Arial Rounded MT Bold" panose="020F0704030504030204" pitchFamily="34" charset="0"/>
                <a:ea typeface="Adobe Gothic Std B" panose="020B0800000000000000"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i="1" u="sng" noProof="0" dirty="0">
                <a:solidFill>
                  <a:schemeClr val="tx1">
                    <a:lumMod val="50000"/>
                    <a:lumOff val="50000"/>
                  </a:schemeClr>
                </a:solidFill>
              </a:rPr>
              <a:t>Em 2017</a:t>
            </a:r>
            <a:endParaRPr kumimoji="0" lang="pt-BR" sz="1800" b="0" i="1" u="sng" strike="noStrike" kern="1200" cap="none" spc="0" normalizeH="0" baseline="0" noProof="0" dirty="0">
              <a:ln>
                <a:noFill/>
              </a:ln>
              <a:solidFill>
                <a:schemeClr val="tx1">
                  <a:lumMod val="50000"/>
                  <a:lumOff val="50000"/>
                </a:schemeClr>
              </a:solidFill>
              <a:effectLst/>
              <a:uLnTx/>
              <a:uFillTx/>
            </a:endParaRPr>
          </a:p>
        </p:txBody>
      </p:sp>
      <p:sp>
        <p:nvSpPr>
          <p:cNvPr id="5" name="CaixaDeTexto 4">
            <a:extLst>
              <a:ext uri="{FF2B5EF4-FFF2-40B4-BE49-F238E27FC236}">
                <a16:creationId xmlns:a16="http://schemas.microsoft.com/office/drawing/2014/main" id="{C9141427-8FFF-4FBC-91DA-B1D2CB1294B8}"/>
              </a:ext>
            </a:extLst>
          </p:cNvPr>
          <p:cNvSpPr txBox="1"/>
          <p:nvPr/>
        </p:nvSpPr>
        <p:spPr>
          <a:xfrm>
            <a:off x="590843" y="6105379"/>
            <a:ext cx="1495922" cy="369332"/>
          </a:xfrm>
          <a:prstGeom prst="rect">
            <a:avLst/>
          </a:prstGeom>
          <a:noFill/>
        </p:spPr>
        <p:txBody>
          <a:bodyPr wrap="none" rtlCol="0">
            <a:spAutoFit/>
          </a:bodyPr>
          <a:lstStyle/>
          <a:p>
            <a:r>
              <a:rPr lang="pt-BR" b="1" dirty="0"/>
              <a:t>Fonte: Detran</a:t>
            </a:r>
          </a:p>
        </p:txBody>
      </p:sp>
      <p:sp>
        <p:nvSpPr>
          <p:cNvPr id="26" name="CaixaDeTexto 25">
            <a:extLst>
              <a:ext uri="{FF2B5EF4-FFF2-40B4-BE49-F238E27FC236}">
                <a16:creationId xmlns:a16="http://schemas.microsoft.com/office/drawing/2014/main" id="{3B8434B4-A27C-4B41-9D61-7E74E98BD48F}"/>
              </a:ext>
            </a:extLst>
          </p:cNvPr>
          <p:cNvSpPr txBox="1"/>
          <p:nvPr/>
        </p:nvSpPr>
        <p:spPr>
          <a:xfrm>
            <a:off x="1775716" y="4730537"/>
            <a:ext cx="5601286" cy="954106"/>
          </a:xfrm>
          <a:prstGeom prst="rect">
            <a:avLst/>
          </a:prstGeom>
          <a:noFill/>
          <a:ln>
            <a:solidFill>
              <a:srgbClr val="2E2C92"/>
            </a:solidFill>
            <a:prstDash val="dash"/>
          </a:ln>
        </p:spPr>
        <p:txBody>
          <a:bodyPr wrap="square" rtlCol="0">
            <a:noAutofit/>
          </a:bodyPr>
          <a:lstStyle/>
          <a:p>
            <a:endParaRPr lang="pt-BR" dirty="0"/>
          </a:p>
        </p:txBody>
      </p:sp>
      <p:sp>
        <p:nvSpPr>
          <p:cNvPr id="6" name="CaixaDeTexto 5">
            <a:extLst>
              <a:ext uri="{FF2B5EF4-FFF2-40B4-BE49-F238E27FC236}">
                <a16:creationId xmlns:a16="http://schemas.microsoft.com/office/drawing/2014/main" id="{203AF94A-96A1-4F32-9955-B0F330F8A6E1}"/>
              </a:ext>
            </a:extLst>
          </p:cNvPr>
          <p:cNvSpPr txBox="1"/>
          <p:nvPr/>
        </p:nvSpPr>
        <p:spPr>
          <a:xfrm>
            <a:off x="28663" y="3016917"/>
            <a:ext cx="1997611" cy="584775"/>
          </a:xfrm>
          <a:prstGeom prst="rect">
            <a:avLst/>
          </a:prstGeom>
          <a:noFill/>
        </p:spPr>
        <p:txBody>
          <a:bodyPr wrap="square" rtlCol="0">
            <a:spAutoFit/>
          </a:bodyPr>
          <a:lstStyle/>
          <a:p>
            <a:pPr algn="ctr"/>
            <a:r>
              <a:rPr lang="pt-BR" sz="1600" u="sng" dirty="0"/>
              <a:t>Estimativa de veículos:</a:t>
            </a:r>
          </a:p>
        </p:txBody>
      </p:sp>
      <p:sp>
        <p:nvSpPr>
          <p:cNvPr id="27" name="CaixaDeTexto 26">
            <a:extLst>
              <a:ext uri="{FF2B5EF4-FFF2-40B4-BE49-F238E27FC236}">
                <a16:creationId xmlns:a16="http://schemas.microsoft.com/office/drawing/2014/main" id="{C8AAC215-E528-44AD-B8CD-A5D19A2ADCA8}"/>
              </a:ext>
            </a:extLst>
          </p:cNvPr>
          <p:cNvSpPr txBox="1"/>
          <p:nvPr/>
        </p:nvSpPr>
        <p:spPr>
          <a:xfrm>
            <a:off x="375998" y="3809492"/>
            <a:ext cx="1244251" cy="646331"/>
          </a:xfrm>
          <a:prstGeom prst="rect">
            <a:avLst/>
          </a:prstGeom>
          <a:solidFill>
            <a:schemeClr val="bg1">
              <a:lumMod val="75000"/>
            </a:schemeClr>
          </a:solidFill>
        </p:spPr>
        <p:txBody>
          <a:bodyPr wrap="none" rtlCol="0">
            <a:spAutoFit/>
          </a:bodyPr>
          <a:lstStyle/>
          <a:p>
            <a:r>
              <a:rPr lang="pt-BR" sz="3600" b="1" dirty="0"/>
              <a:t>7.416</a:t>
            </a:r>
          </a:p>
        </p:txBody>
      </p:sp>
      <p:sp>
        <p:nvSpPr>
          <p:cNvPr id="28" name="CaixaDeTexto 27">
            <a:extLst>
              <a:ext uri="{FF2B5EF4-FFF2-40B4-BE49-F238E27FC236}">
                <a16:creationId xmlns:a16="http://schemas.microsoft.com/office/drawing/2014/main" id="{C9E518AE-7CD4-499F-A1D1-04ED55B8DC4E}"/>
              </a:ext>
            </a:extLst>
          </p:cNvPr>
          <p:cNvSpPr txBox="1"/>
          <p:nvPr/>
        </p:nvSpPr>
        <p:spPr>
          <a:xfrm>
            <a:off x="390066" y="4816221"/>
            <a:ext cx="1244251" cy="646331"/>
          </a:xfrm>
          <a:prstGeom prst="rect">
            <a:avLst/>
          </a:prstGeom>
          <a:solidFill>
            <a:schemeClr val="bg1">
              <a:lumMod val="75000"/>
            </a:schemeClr>
          </a:solidFill>
        </p:spPr>
        <p:txBody>
          <a:bodyPr wrap="none" rtlCol="0">
            <a:spAutoFit/>
          </a:bodyPr>
          <a:lstStyle/>
          <a:p>
            <a:r>
              <a:rPr lang="pt-BR" sz="3600" b="1" dirty="0"/>
              <a:t>5.958</a:t>
            </a:r>
          </a:p>
        </p:txBody>
      </p:sp>
      <p:sp>
        <p:nvSpPr>
          <p:cNvPr id="7" name="CaixaDeTexto 6">
            <a:extLst>
              <a:ext uri="{FF2B5EF4-FFF2-40B4-BE49-F238E27FC236}">
                <a16:creationId xmlns:a16="http://schemas.microsoft.com/office/drawing/2014/main" id="{DE9CCC33-5E68-49F8-A6B3-9DFDE5767C60}"/>
              </a:ext>
            </a:extLst>
          </p:cNvPr>
          <p:cNvSpPr txBox="1"/>
          <p:nvPr/>
        </p:nvSpPr>
        <p:spPr>
          <a:xfrm>
            <a:off x="7551979" y="4455823"/>
            <a:ext cx="1111202" cy="461665"/>
          </a:xfrm>
          <a:prstGeom prst="rect">
            <a:avLst/>
          </a:prstGeom>
          <a:noFill/>
        </p:spPr>
        <p:txBody>
          <a:bodyPr wrap="none" rtlCol="0">
            <a:spAutoFit/>
          </a:bodyPr>
          <a:lstStyle/>
          <a:p>
            <a:r>
              <a:rPr lang="pt-BR" sz="2400" b="1" dirty="0"/>
              <a:t>34,80%</a:t>
            </a:r>
          </a:p>
        </p:txBody>
      </p:sp>
      <p:sp>
        <p:nvSpPr>
          <p:cNvPr id="8" name="Chave Direita 7">
            <a:extLst>
              <a:ext uri="{FF2B5EF4-FFF2-40B4-BE49-F238E27FC236}">
                <a16:creationId xmlns:a16="http://schemas.microsoft.com/office/drawing/2014/main" id="{CC791927-FCEB-4206-9F23-ACD4BAD3A45D}"/>
              </a:ext>
            </a:extLst>
          </p:cNvPr>
          <p:cNvSpPr/>
          <p:nvPr/>
        </p:nvSpPr>
        <p:spPr>
          <a:xfrm>
            <a:off x="6682153" y="4154815"/>
            <a:ext cx="814771" cy="10486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9" name="CaixaDeTexto 28">
            <a:extLst>
              <a:ext uri="{FF2B5EF4-FFF2-40B4-BE49-F238E27FC236}">
                <a16:creationId xmlns:a16="http://schemas.microsoft.com/office/drawing/2014/main" id="{A7D42252-5398-4FAE-A99C-213E5B285899}"/>
              </a:ext>
            </a:extLst>
          </p:cNvPr>
          <p:cNvSpPr txBox="1"/>
          <p:nvPr/>
        </p:nvSpPr>
        <p:spPr>
          <a:xfrm>
            <a:off x="10550158" y="4506732"/>
            <a:ext cx="720069" cy="461665"/>
          </a:xfrm>
          <a:prstGeom prst="rect">
            <a:avLst/>
          </a:prstGeom>
          <a:noFill/>
        </p:spPr>
        <p:txBody>
          <a:bodyPr wrap="none" rtlCol="0">
            <a:spAutoFit/>
          </a:bodyPr>
          <a:lstStyle/>
          <a:p>
            <a:r>
              <a:rPr lang="pt-BR" sz="2400" b="1" dirty="0"/>
              <a:t>46%</a:t>
            </a:r>
          </a:p>
        </p:txBody>
      </p:sp>
      <p:pic>
        <p:nvPicPr>
          <p:cNvPr id="32" name="Picture 2" descr="Resultado de imagem para gnv situaÃ§Ã£o">
            <a:extLst>
              <a:ext uri="{FF2B5EF4-FFF2-40B4-BE49-F238E27FC236}">
                <a16:creationId xmlns:a16="http://schemas.microsoft.com/office/drawing/2014/main" id="{280C5C19-7D17-4C19-8026-5DAE79E86C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74" y="-149625"/>
            <a:ext cx="2300065" cy="2300065"/>
          </a:xfrm>
          <a:prstGeom prst="rect">
            <a:avLst/>
          </a:prstGeom>
          <a:noFill/>
          <a:extLst>
            <a:ext uri="{909E8E84-426E-40DD-AFC4-6F175D3DCCD1}">
              <a14:hiddenFill xmlns:a14="http://schemas.microsoft.com/office/drawing/2010/main">
                <a:solidFill>
                  <a:srgbClr val="FFFFFF"/>
                </a:solidFill>
              </a14:hiddenFill>
            </a:ext>
          </a:extLst>
        </p:spPr>
      </p:pic>
      <p:sp>
        <p:nvSpPr>
          <p:cNvPr id="33" name="Lua 32">
            <a:extLst>
              <a:ext uri="{FF2B5EF4-FFF2-40B4-BE49-F238E27FC236}">
                <a16:creationId xmlns:a16="http://schemas.microsoft.com/office/drawing/2014/main" id="{D701B273-1CA0-469F-B211-D04EE667E88F}"/>
              </a:ext>
            </a:extLst>
          </p:cNvPr>
          <p:cNvSpPr/>
          <p:nvPr/>
        </p:nvSpPr>
        <p:spPr>
          <a:xfrm rot="13812043">
            <a:off x="155678" y="15616"/>
            <a:ext cx="1983440" cy="2982844"/>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45E5D640-A71F-47A4-9797-5BAC47C96CFF}"/>
              </a:ext>
            </a:extLst>
          </p:cNvPr>
          <p:cNvSpPr txBox="1"/>
          <p:nvPr/>
        </p:nvSpPr>
        <p:spPr>
          <a:xfrm>
            <a:off x="1645919" y="1951640"/>
            <a:ext cx="5854785" cy="369332"/>
          </a:xfrm>
          <a:prstGeom prst="rect">
            <a:avLst/>
          </a:prstGeom>
          <a:solidFill>
            <a:schemeClr val="bg1">
              <a:lumMod val="75000"/>
            </a:schemeClr>
          </a:solidFill>
          <a:ln>
            <a:solidFill>
              <a:schemeClr val="tx1"/>
            </a:solidFill>
            <a:prstDash val="dashDot"/>
          </a:ln>
        </p:spPr>
        <p:txBody>
          <a:bodyPr wrap="square" rtlCol="0">
            <a:spAutoFit/>
          </a:bodyPr>
          <a:lstStyle/>
          <a:p>
            <a:r>
              <a:rPr lang="pt-BR" dirty="0"/>
              <a:t>Número de carros com GNV no Paraná é de 36.000 veículos.</a:t>
            </a:r>
          </a:p>
        </p:txBody>
      </p:sp>
    </p:spTree>
    <p:extLst>
      <p:ext uri="{BB962C8B-B14F-4D97-AF65-F5344CB8AC3E}">
        <p14:creationId xmlns:p14="http://schemas.microsoft.com/office/powerpoint/2010/main" val="151931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arn(inVertic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P spid="3" grpId="0" animBg="1"/>
      <p:bldP spid="65" grpId="0" animBg="1"/>
      <p:bldP spid="66" grpId="0"/>
      <p:bldP spid="18" grpId="0" animBg="1"/>
      <p:bldP spid="19" grpId="0"/>
      <p:bldP spid="20" grpId="0"/>
      <p:bldP spid="4" grpId="0"/>
      <p:bldP spid="22" grpId="0"/>
      <p:bldP spid="23" grpId="0"/>
      <p:bldP spid="24" grpId="0"/>
      <p:bldP spid="5" grpId="0"/>
      <p:bldP spid="26" grpId="0" animBg="1"/>
      <p:bldP spid="6" grpId="0"/>
      <p:bldP spid="27" grpId="0" animBg="1"/>
      <p:bldP spid="28" grpId="0" animBg="1"/>
      <p:bldP spid="7" grpId="0"/>
      <p:bldP spid="8" grpId="0" animBg="1"/>
      <p:bldP spid="29"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ângulo 56">
            <a:extLst>
              <a:ext uri="{FF2B5EF4-FFF2-40B4-BE49-F238E27FC236}">
                <a16:creationId xmlns:a16="http://schemas.microsoft.com/office/drawing/2014/main" id="{4DDF1280-7523-472C-8988-BE3F3399BC1B}"/>
              </a:ext>
            </a:extLst>
          </p:cNvPr>
          <p:cNvSpPr/>
          <p:nvPr/>
        </p:nvSpPr>
        <p:spPr>
          <a:xfrm>
            <a:off x="10208132" y="415193"/>
            <a:ext cx="1533294" cy="98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ixaDeTexto 19">
            <a:extLst>
              <a:ext uri="{FF2B5EF4-FFF2-40B4-BE49-F238E27FC236}">
                <a16:creationId xmlns:a16="http://schemas.microsoft.com/office/drawing/2014/main" id="{25C52200-F02A-4F1B-9049-587C60C9E64C}"/>
              </a:ext>
            </a:extLst>
          </p:cNvPr>
          <p:cNvSpPr txBox="1"/>
          <p:nvPr/>
        </p:nvSpPr>
        <p:spPr>
          <a:xfrm>
            <a:off x="3313027" y="532267"/>
            <a:ext cx="3894528" cy="523220"/>
          </a:xfrm>
          <a:prstGeom prst="rect">
            <a:avLst/>
          </a:prstGeom>
          <a:noFill/>
        </p:spPr>
        <p:txBody>
          <a:bodyPr wrap="none" rtlCol="0">
            <a:spAutoFit/>
          </a:bodyPr>
          <a:lstStyle>
            <a:defPPr>
              <a:defRPr lang="pt-BR"/>
            </a:defPPr>
            <a:lvl1pPr>
              <a:defRPr sz="2800">
                <a:solidFill>
                  <a:srgbClr val="1D2F85"/>
                </a:solidFill>
                <a:latin typeface="Arial Rounded MT Bold" panose="020F0704030504030204" pitchFamily="34" charset="0"/>
                <a:ea typeface="Adobe Gothic Std B" panose="020B0800000000000000"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1" u="none" strike="noStrike" kern="1200" cap="none" spc="0" normalizeH="0" baseline="0" noProof="0" dirty="0">
                <a:ln>
                  <a:noFill/>
                </a:ln>
                <a:solidFill>
                  <a:schemeClr val="tx1">
                    <a:lumMod val="75000"/>
                    <a:lumOff val="25000"/>
                  </a:schemeClr>
                </a:solidFill>
                <a:effectLst/>
                <a:uLnTx/>
                <a:uFillTx/>
                <a:latin typeface="Arial Rounded MT Bold" panose="020F0704030504030204" pitchFamily="34" charset="0"/>
                <a:ea typeface="Adobe Gothic Std B" panose="020B0800000000000000" pitchFamily="34" charset="-128"/>
                <a:cs typeface="+mn-cs"/>
              </a:rPr>
              <a:t>QUEBRA</a:t>
            </a:r>
            <a:r>
              <a:rPr kumimoji="0" lang="pt-BR" sz="2800" b="0" i="0" u="none" strike="noStrike" kern="1200" cap="none" spc="0" normalizeH="0" baseline="0" noProof="0" dirty="0">
                <a:ln>
                  <a:noFill/>
                </a:ln>
                <a:solidFill>
                  <a:srgbClr val="1D2F85"/>
                </a:solidFill>
                <a:effectLst/>
                <a:uLnTx/>
                <a:uFillTx/>
                <a:latin typeface="Arial Rounded MT Bold" panose="020F0704030504030204" pitchFamily="34" charset="0"/>
                <a:ea typeface="Adobe Gothic Std B" panose="020B0800000000000000" pitchFamily="34" charset="-128"/>
                <a:cs typeface="+mn-cs"/>
              </a:rPr>
              <a:t> DA SITUAÇÃO</a:t>
            </a:r>
          </a:p>
        </p:txBody>
      </p:sp>
      <p:pic>
        <p:nvPicPr>
          <p:cNvPr id="21" name="Imagem 20">
            <a:extLst>
              <a:ext uri="{FF2B5EF4-FFF2-40B4-BE49-F238E27FC236}">
                <a16:creationId xmlns:a16="http://schemas.microsoft.com/office/drawing/2014/main" id="{95700BC6-A3BD-4FC9-BDEF-78DE1DEE4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005" y="394179"/>
            <a:ext cx="1390990" cy="808121"/>
          </a:xfrm>
          <a:prstGeom prst="rect">
            <a:avLst/>
          </a:prstGeom>
        </p:spPr>
      </p:pic>
      <p:sp>
        <p:nvSpPr>
          <p:cNvPr id="37" name="object 7">
            <a:extLst>
              <a:ext uri="{FF2B5EF4-FFF2-40B4-BE49-F238E27FC236}">
                <a16:creationId xmlns:a16="http://schemas.microsoft.com/office/drawing/2014/main" id="{82BF99B4-8B53-47BA-94D4-DAFEF32A7DAB}"/>
              </a:ext>
            </a:extLst>
          </p:cNvPr>
          <p:cNvSpPr/>
          <p:nvPr/>
        </p:nvSpPr>
        <p:spPr>
          <a:xfrm>
            <a:off x="613538" y="6128083"/>
            <a:ext cx="10925810" cy="0"/>
          </a:xfrm>
          <a:custGeom>
            <a:avLst/>
            <a:gdLst/>
            <a:ahLst/>
            <a:cxnLst/>
            <a:rect l="l" t="t" r="r" b="b"/>
            <a:pathLst>
              <a:path w="10925810">
                <a:moveTo>
                  <a:pt x="0" y="0"/>
                </a:moveTo>
                <a:lnTo>
                  <a:pt x="10925556" y="0"/>
                </a:lnTo>
              </a:path>
            </a:pathLst>
          </a:custGeom>
          <a:ln w="54101">
            <a:solidFill>
              <a:srgbClr val="00A8A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bject 14">
            <a:extLst>
              <a:ext uri="{FF2B5EF4-FFF2-40B4-BE49-F238E27FC236}">
                <a16:creationId xmlns:a16="http://schemas.microsoft.com/office/drawing/2014/main" id="{6630014A-25A9-4C3F-8C8F-48CC87D662CC}"/>
              </a:ext>
            </a:extLst>
          </p:cNvPr>
          <p:cNvSpPr txBox="1"/>
          <p:nvPr/>
        </p:nvSpPr>
        <p:spPr>
          <a:xfrm>
            <a:off x="192083" y="4362493"/>
            <a:ext cx="942603" cy="22762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pt-BR" sz="1400" b="1" i="0" u="none" strike="noStrike" kern="1200" cap="none" spc="-15" normalizeH="0" baseline="0" noProof="0" dirty="0">
                <a:ln>
                  <a:noFill/>
                </a:ln>
                <a:solidFill>
                  <a:prstClr val="black"/>
                </a:solidFill>
                <a:effectLst/>
                <a:uLnTx/>
                <a:uFillTx/>
                <a:latin typeface="Segoe UI"/>
                <a:ea typeface="+mn-ea"/>
                <a:cs typeface="Segoe UI"/>
              </a:rPr>
              <a:t>Ano</a:t>
            </a:r>
            <a:endParaRPr kumimoji="0" sz="1400" b="1" i="0" u="none" strike="noStrike" kern="1200" cap="none" spc="0" normalizeH="0" baseline="0" noProof="0" dirty="0">
              <a:ln>
                <a:noFill/>
              </a:ln>
              <a:solidFill>
                <a:prstClr val="black"/>
              </a:solidFill>
              <a:effectLst/>
              <a:uLnTx/>
              <a:uFillTx/>
              <a:latin typeface="Segoe UI"/>
              <a:ea typeface="+mn-ea"/>
              <a:cs typeface="Segoe UI"/>
            </a:endParaRPr>
          </a:p>
        </p:txBody>
      </p:sp>
      <p:sp>
        <p:nvSpPr>
          <p:cNvPr id="41" name="object 14">
            <a:extLst>
              <a:ext uri="{FF2B5EF4-FFF2-40B4-BE49-F238E27FC236}">
                <a16:creationId xmlns:a16="http://schemas.microsoft.com/office/drawing/2014/main" id="{71905CBD-173B-49D6-A835-1B1668B4F5ED}"/>
              </a:ext>
            </a:extLst>
          </p:cNvPr>
          <p:cNvSpPr txBox="1"/>
          <p:nvPr/>
        </p:nvSpPr>
        <p:spPr>
          <a:xfrm>
            <a:off x="230361" y="5389612"/>
            <a:ext cx="942603" cy="22762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pt-BR" sz="1400" b="1" i="0" u="none" strike="noStrike" kern="1200" cap="none" spc="-15" normalizeH="0" baseline="0" noProof="0" dirty="0">
                <a:ln>
                  <a:noFill/>
                </a:ln>
                <a:solidFill>
                  <a:prstClr val="black"/>
                </a:solidFill>
                <a:effectLst/>
                <a:uLnTx/>
                <a:uFillTx/>
                <a:latin typeface="Segoe UI"/>
                <a:ea typeface="+mn-ea"/>
                <a:cs typeface="Segoe UI"/>
              </a:rPr>
              <a:t>Marca</a:t>
            </a:r>
            <a:endParaRPr kumimoji="0" sz="1400" b="1" i="0" u="none" strike="noStrike" kern="1200" cap="none" spc="0" normalizeH="0" baseline="0" noProof="0" dirty="0">
              <a:ln>
                <a:noFill/>
              </a:ln>
              <a:solidFill>
                <a:prstClr val="black"/>
              </a:solidFill>
              <a:effectLst/>
              <a:uLnTx/>
              <a:uFillTx/>
              <a:latin typeface="Segoe UI"/>
              <a:ea typeface="+mn-ea"/>
              <a:cs typeface="Segoe UI"/>
            </a:endParaRPr>
          </a:p>
        </p:txBody>
      </p:sp>
      <p:sp>
        <p:nvSpPr>
          <p:cNvPr id="42" name="object 10">
            <a:extLst>
              <a:ext uri="{FF2B5EF4-FFF2-40B4-BE49-F238E27FC236}">
                <a16:creationId xmlns:a16="http://schemas.microsoft.com/office/drawing/2014/main" id="{F9E65996-BC5C-459F-8032-5AC275B17066}"/>
              </a:ext>
            </a:extLst>
          </p:cNvPr>
          <p:cNvSpPr/>
          <p:nvPr/>
        </p:nvSpPr>
        <p:spPr>
          <a:xfrm>
            <a:off x="713233" y="4965560"/>
            <a:ext cx="10826115" cy="0"/>
          </a:xfrm>
          <a:custGeom>
            <a:avLst/>
            <a:gdLst/>
            <a:ahLst/>
            <a:cxnLst/>
            <a:rect l="l" t="t" r="r" b="b"/>
            <a:pathLst>
              <a:path w="10826115">
                <a:moveTo>
                  <a:pt x="0" y="0"/>
                </a:moveTo>
                <a:lnTo>
                  <a:pt x="10825607" y="0"/>
                </a:lnTo>
              </a:path>
            </a:pathLst>
          </a:custGeom>
          <a:ln w="9525" cap="flat" cmpd="sng" algn="ctr">
            <a:solidFill>
              <a:srgbClr val="00A8A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bject 14">
            <a:extLst>
              <a:ext uri="{FF2B5EF4-FFF2-40B4-BE49-F238E27FC236}">
                <a16:creationId xmlns:a16="http://schemas.microsoft.com/office/drawing/2014/main" id="{242CC6B9-C1B0-4AAF-9C69-5BE18683B3F9}"/>
              </a:ext>
            </a:extLst>
          </p:cNvPr>
          <p:cNvSpPr txBox="1"/>
          <p:nvPr/>
        </p:nvSpPr>
        <p:spPr>
          <a:xfrm>
            <a:off x="58403" y="3262877"/>
            <a:ext cx="1141929" cy="227626"/>
          </a:xfrm>
          <a:prstGeom prst="rect">
            <a:avLst/>
          </a:prstGeom>
        </p:spPr>
        <p:txBody>
          <a:bodyPr vert="horz" wrap="square" lIns="0" tIns="12065" rIns="0" bIns="0" rtlCol="0">
            <a:spAutoFit/>
          </a:bodyPr>
          <a:lstStyle>
            <a:defPPr>
              <a:defRPr lang="pt-BR"/>
            </a:defPPr>
            <a:lvl1pPr marL="12700" algn="ctr">
              <a:lnSpc>
                <a:spcPct val="100000"/>
              </a:lnSpc>
              <a:spcBef>
                <a:spcPts val="95"/>
              </a:spcBef>
              <a:defRPr sz="1400" spc="-15">
                <a:latin typeface="Segoe UI"/>
                <a:cs typeface="Segoe UI"/>
              </a:defRPr>
            </a:lvl1p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pt-BR" sz="1400" b="1" i="0" u="none" strike="noStrike" kern="1200" cap="none" spc="-15" normalizeH="0" baseline="0" noProof="0" dirty="0">
                <a:ln>
                  <a:noFill/>
                </a:ln>
                <a:solidFill>
                  <a:prstClr val="black"/>
                </a:solidFill>
                <a:effectLst/>
                <a:uLnTx/>
                <a:uFillTx/>
                <a:latin typeface="Segoe UI"/>
                <a:ea typeface="+mn-ea"/>
                <a:cs typeface="Segoe UI"/>
              </a:rPr>
              <a:t>Cidades</a:t>
            </a:r>
          </a:p>
        </p:txBody>
      </p:sp>
      <p:sp>
        <p:nvSpPr>
          <p:cNvPr id="35" name="Retângulo 34">
            <a:extLst>
              <a:ext uri="{FF2B5EF4-FFF2-40B4-BE49-F238E27FC236}">
                <a16:creationId xmlns:a16="http://schemas.microsoft.com/office/drawing/2014/main" id="{B57648B1-EC8A-4C95-9EE3-C5F6D1AE2BF9}"/>
              </a:ext>
            </a:extLst>
          </p:cNvPr>
          <p:cNvSpPr/>
          <p:nvPr/>
        </p:nvSpPr>
        <p:spPr>
          <a:xfrm>
            <a:off x="2367545" y="2779423"/>
            <a:ext cx="1694011" cy="22762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pt-BR" sz="1400" b="0" i="0" u="none" strike="noStrike" kern="1200" cap="none" spc="-10" normalizeH="0" baseline="0" noProof="0" dirty="0">
                <a:ln>
                  <a:noFill/>
                </a:ln>
                <a:solidFill>
                  <a:srgbClr val="585858"/>
                </a:solidFill>
                <a:effectLst/>
                <a:uLnTx/>
                <a:uFillTx/>
                <a:latin typeface="Segoe UI"/>
                <a:ea typeface="+mn-ea"/>
                <a:cs typeface="Segoe UI"/>
              </a:rPr>
              <a:t>2019 I</a:t>
            </a:r>
            <a:r>
              <a:rPr kumimoji="0" lang="pt-BR" sz="1400" b="0" i="0" u="none" strike="noStrike" kern="1200" cap="none" spc="-10" normalizeH="0" noProof="0" dirty="0">
                <a:ln>
                  <a:noFill/>
                </a:ln>
                <a:solidFill>
                  <a:srgbClr val="585858"/>
                </a:solidFill>
                <a:effectLst/>
                <a:uLnTx/>
                <a:uFillTx/>
                <a:latin typeface="Segoe UI"/>
                <a:ea typeface="+mn-ea"/>
                <a:cs typeface="Segoe UI"/>
              </a:rPr>
              <a:t> 2017</a:t>
            </a:r>
            <a:endParaRPr kumimoji="0" lang="pt-BR" sz="1400" b="0" i="0" u="none" strike="noStrike" kern="1200" cap="none" spc="-10" normalizeH="0" baseline="0" noProof="0" dirty="0">
              <a:ln>
                <a:noFill/>
              </a:ln>
              <a:solidFill>
                <a:srgbClr val="585858"/>
              </a:solidFill>
              <a:effectLst/>
              <a:uLnTx/>
              <a:uFillTx/>
              <a:latin typeface="Segoe UI"/>
              <a:ea typeface="+mn-ea"/>
              <a:cs typeface="Segoe UI"/>
            </a:endParaRPr>
          </a:p>
        </p:txBody>
      </p:sp>
      <p:sp>
        <p:nvSpPr>
          <p:cNvPr id="63" name="object 10">
            <a:extLst>
              <a:ext uri="{FF2B5EF4-FFF2-40B4-BE49-F238E27FC236}">
                <a16:creationId xmlns:a16="http://schemas.microsoft.com/office/drawing/2014/main" id="{928C221F-91D8-4B98-B919-5FB9F741C500}"/>
              </a:ext>
            </a:extLst>
          </p:cNvPr>
          <p:cNvSpPr/>
          <p:nvPr/>
        </p:nvSpPr>
        <p:spPr>
          <a:xfrm>
            <a:off x="713233" y="3964414"/>
            <a:ext cx="10826115" cy="0"/>
          </a:xfrm>
          <a:custGeom>
            <a:avLst/>
            <a:gdLst/>
            <a:ahLst/>
            <a:cxnLst/>
            <a:rect l="l" t="t" r="r" b="b"/>
            <a:pathLst>
              <a:path w="10826115">
                <a:moveTo>
                  <a:pt x="0" y="0"/>
                </a:moveTo>
                <a:lnTo>
                  <a:pt x="10825607" y="0"/>
                </a:lnTo>
              </a:path>
            </a:pathLst>
          </a:custGeom>
          <a:ln w="9525" cap="flat" cmpd="sng" algn="ctr">
            <a:solidFill>
              <a:srgbClr val="00A8A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bject 7">
            <a:extLst>
              <a:ext uri="{FF2B5EF4-FFF2-40B4-BE49-F238E27FC236}">
                <a16:creationId xmlns:a16="http://schemas.microsoft.com/office/drawing/2014/main" id="{F4D38FBF-7DE2-4D14-BC01-55C6769E57FB}"/>
              </a:ext>
            </a:extLst>
          </p:cNvPr>
          <p:cNvSpPr/>
          <p:nvPr/>
        </p:nvSpPr>
        <p:spPr>
          <a:xfrm>
            <a:off x="663385" y="2698145"/>
            <a:ext cx="10925810" cy="0"/>
          </a:xfrm>
          <a:custGeom>
            <a:avLst/>
            <a:gdLst/>
            <a:ahLst/>
            <a:cxnLst/>
            <a:rect l="l" t="t" r="r" b="b"/>
            <a:pathLst>
              <a:path w="10925810">
                <a:moveTo>
                  <a:pt x="0" y="0"/>
                </a:moveTo>
                <a:lnTo>
                  <a:pt x="10925556" y="0"/>
                </a:lnTo>
              </a:path>
            </a:pathLst>
          </a:custGeom>
          <a:ln w="54101">
            <a:solidFill>
              <a:srgbClr val="00A8A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B884DAC0-038E-43C9-9945-8D27F1B18A66}"/>
              </a:ext>
            </a:extLst>
          </p:cNvPr>
          <p:cNvSpPr txBox="1"/>
          <p:nvPr/>
        </p:nvSpPr>
        <p:spPr>
          <a:xfrm>
            <a:off x="1917960" y="1481879"/>
            <a:ext cx="2790134" cy="1077218"/>
          </a:xfrm>
          <a:prstGeom prst="rect">
            <a:avLst/>
          </a:prstGeom>
          <a:noFill/>
        </p:spPr>
        <p:txBody>
          <a:bodyPr wrap="square" rtlCol="0">
            <a:spAutoFit/>
          </a:bodyPr>
          <a:lstStyle/>
          <a:p>
            <a:pPr algn="ctr"/>
            <a:r>
              <a:rPr lang="pt-BR" sz="3200" b="1" dirty="0"/>
              <a:t>Vigente</a:t>
            </a:r>
          </a:p>
          <a:p>
            <a:pPr algn="ctr"/>
            <a:r>
              <a:rPr lang="pt-BR" sz="3200" b="1" dirty="0"/>
              <a:t>(regularizado)</a:t>
            </a:r>
          </a:p>
        </p:txBody>
      </p:sp>
      <p:sp>
        <p:nvSpPr>
          <p:cNvPr id="32" name="CaixaDeTexto 31">
            <a:extLst>
              <a:ext uri="{FF2B5EF4-FFF2-40B4-BE49-F238E27FC236}">
                <a16:creationId xmlns:a16="http://schemas.microsoft.com/office/drawing/2014/main" id="{F5DCE379-D365-4959-A58A-B9257560D135}"/>
              </a:ext>
            </a:extLst>
          </p:cNvPr>
          <p:cNvSpPr txBox="1"/>
          <p:nvPr/>
        </p:nvSpPr>
        <p:spPr>
          <a:xfrm>
            <a:off x="4963686" y="1528335"/>
            <a:ext cx="2415984" cy="1077218"/>
          </a:xfrm>
          <a:prstGeom prst="rect">
            <a:avLst/>
          </a:prstGeom>
          <a:noFill/>
        </p:spPr>
        <p:txBody>
          <a:bodyPr wrap="square" rtlCol="0">
            <a:spAutoFit/>
          </a:bodyPr>
          <a:lstStyle/>
          <a:p>
            <a:pPr algn="ctr"/>
            <a:r>
              <a:rPr lang="pt-BR" sz="3200" b="1" dirty="0"/>
              <a:t>Irregular</a:t>
            </a:r>
          </a:p>
          <a:p>
            <a:pPr algn="ctr"/>
            <a:r>
              <a:rPr lang="pt-BR" sz="3200" b="1" dirty="0"/>
              <a:t>(bloqueado)</a:t>
            </a:r>
          </a:p>
        </p:txBody>
      </p:sp>
      <p:sp>
        <p:nvSpPr>
          <p:cNvPr id="33" name="CaixaDeTexto 32">
            <a:extLst>
              <a:ext uri="{FF2B5EF4-FFF2-40B4-BE49-F238E27FC236}">
                <a16:creationId xmlns:a16="http://schemas.microsoft.com/office/drawing/2014/main" id="{75B5EF72-FAA7-4DF2-943D-EF9B83EE9783}"/>
              </a:ext>
            </a:extLst>
          </p:cNvPr>
          <p:cNvSpPr txBox="1"/>
          <p:nvPr/>
        </p:nvSpPr>
        <p:spPr>
          <a:xfrm>
            <a:off x="8183324" y="2038296"/>
            <a:ext cx="2415984" cy="584775"/>
          </a:xfrm>
          <a:prstGeom prst="rect">
            <a:avLst/>
          </a:prstGeom>
          <a:noFill/>
        </p:spPr>
        <p:txBody>
          <a:bodyPr wrap="square" rtlCol="0">
            <a:spAutoFit/>
          </a:bodyPr>
          <a:lstStyle/>
          <a:p>
            <a:pPr algn="ctr"/>
            <a:r>
              <a:rPr lang="pt-BR" sz="3200" b="1" dirty="0"/>
              <a:t>Clandestino</a:t>
            </a:r>
          </a:p>
        </p:txBody>
      </p:sp>
      <p:sp>
        <p:nvSpPr>
          <p:cNvPr id="36" name="Retângulo 35">
            <a:extLst>
              <a:ext uri="{FF2B5EF4-FFF2-40B4-BE49-F238E27FC236}">
                <a16:creationId xmlns:a16="http://schemas.microsoft.com/office/drawing/2014/main" id="{17BE67DE-1639-4433-A9A9-1BF39894BCF1}"/>
              </a:ext>
            </a:extLst>
          </p:cNvPr>
          <p:cNvSpPr/>
          <p:nvPr/>
        </p:nvSpPr>
        <p:spPr>
          <a:xfrm>
            <a:off x="5260291" y="2790462"/>
            <a:ext cx="1694011" cy="22762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pt-BR" sz="1400" b="0" i="0" u="none" strike="noStrike" kern="1200" cap="none" spc="-10" normalizeH="0" baseline="0" noProof="0" dirty="0">
                <a:ln>
                  <a:noFill/>
                </a:ln>
                <a:solidFill>
                  <a:srgbClr val="585858"/>
                </a:solidFill>
                <a:effectLst/>
                <a:uLnTx/>
                <a:uFillTx/>
                <a:latin typeface="Segoe UI"/>
                <a:ea typeface="+mn-ea"/>
                <a:cs typeface="Segoe UI"/>
              </a:rPr>
              <a:t>2019 I</a:t>
            </a:r>
            <a:r>
              <a:rPr kumimoji="0" lang="pt-BR" sz="1400" b="0" i="0" u="none" strike="noStrike" kern="1200" cap="none" spc="-10" normalizeH="0" noProof="0" dirty="0">
                <a:ln>
                  <a:noFill/>
                </a:ln>
                <a:solidFill>
                  <a:srgbClr val="585858"/>
                </a:solidFill>
                <a:effectLst/>
                <a:uLnTx/>
                <a:uFillTx/>
                <a:latin typeface="Segoe UI"/>
                <a:ea typeface="+mn-ea"/>
                <a:cs typeface="Segoe UI"/>
              </a:rPr>
              <a:t> 2017</a:t>
            </a:r>
            <a:endParaRPr kumimoji="0" lang="pt-BR" sz="1400" b="0" i="0" u="none" strike="noStrike" kern="1200" cap="none" spc="-10" normalizeH="0" baseline="0" noProof="0" dirty="0">
              <a:ln>
                <a:noFill/>
              </a:ln>
              <a:solidFill>
                <a:srgbClr val="585858"/>
              </a:solidFill>
              <a:effectLst/>
              <a:uLnTx/>
              <a:uFillTx/>
              <a:latin typeface="Segoe UI"/>
              <a:ea typeface="+mn-ea"/>
              <a:cs typeface="Segoe UI"/>
            </a:endParaRPr>
          </a:p>
        </p:txBody>
      </p:sp>
      <p:sp>
        <p:nvSpPr>
          <p:cNvPr id="38" name="Retângulo 37">
            <a:extLst>
              <a:ext uri="{FF2B5EF4-FFF2-40B4-BE49-F238E27FC236}">
                <a16:creationId xmlns:a16="http://schemas.microsoft.com/office/drawing/2014/main" id="{D368D49C-FB83-4C3C-AE66-B6CECFD06E1E}"/>
              </a:ext>
            </a:extLst>
          </p:cNvPr>
          <p:cNvSpPr/>
          <p:nvPr/>
        </p:nvSpPr>
        <p:spPr>
          <a:xfrm>
            <a:off x="8580029" y="2799919"/>
            <a:ext cx="1694011" cy="22762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pt-BR" sz="1400" b="0" i="0" u="none" strike="noStrike" kern="1200" cap="none" spc="-10" normalizeH="0" baseline="0" noProof="0" dirty="0">
                <a:ln>
                  <a:noFill/>
                </a:ln>
                <a:solidFill>
                  <a:srgbClr val="585858"/>
                </a:solidFill>
                <a:effectLst/>
                <a:uLnTx/>
                <a:uFillTx/>
                <a:latin typeface="Segoe UI"/>
                <a:ea typeface="+mn-ea"/>
                <a:cs typeface="Segoe UI"/>
              </a:rPr>
              <a:t>2019 I</a:t>
            </a:r>
            <a:r>
              <a:rPr kumimoji="0" lang="pt-BR" sz="1400" b="0" i="0" u="none" strike="noStrike" kern="1200" cap="none" spc="-10" normalizeH="0" noProof="0" dirty="0">
                <a:ln>
                  <a:noFill/>
                </a:ln>
                <a:solidFill>
                  <a:srgbClr val="585858"/>
                </a:solidFill>
                <a:effectLst/>
                <a:uLnTx/>
                <a:uFillTx/>
                <a:latin typeface="Segoe UI"/>
                <a:ea typeface="+mn-ea"/>
                <a:cs typeface="Segoe UI"/>
              </a:rPr>
              <a:t> 2017</a:t>
            </a:r>
            <a:endParaRPr kumimoji="0" lang="pt-BR" sz="1400" b="0" i="0" u="none" strike="noStrike" kern="1200" cap="none" spc="-10" normalizeH="0" baseline="0" noProof="0" dirty="0">
              <a:ln>
                <a:noFill/>
              </a:ln>
              <a:solidFill>
                <a:srgbClr val="585858"/>
              </a:solidFill>
              <a:effectLst/>
              <a:uLnTx/>
              <a:uFillTx/>
              <a:latin typeface="Segoe UI"/>
              <a:ea typeface="+mn-ea"/>
              <a:cs typeface="Segoe UI"/>
            </a:endParaRPr>
          </a:p>
        </p:txBody>
      </p:sp>
      <p:cxnSp>
        <p:nvCxnSpPr>
          <p:cNvPr id="4" name="Conector reto 3">
            <a:extLst>
              <a:ext uri="{FF2B5EF4-FFF2-40B4-BE49-F238E27FC236}">
                <a16:creationId xmlns:a16="http://schemas.microsoft.com/office/drawing/2014/main" id="{481B7F6B-082A-4BA8-B602-319B74F4E163}"/>
              </a:ext>
            </a:extLst>
          </p:cNvPr>
          <p:cNvCxnSpPr/>
          <p:nvPr/>
        </p:nvCxnSpPr>
        <p:spPr>
          <a:xfrm>
            <a:off x="3214550" y="3227375"/>
            <a:ext cx="0" cy="28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D4DF5C95-9C9C-4775-920C-E93E70B0A186}"/>
              </a:ext>
            </a:extLst>
          </p:cNvPr>
          <p:cNvCxnSpPr/>
          <p:nvPr/>
        </p:nvCxnSpPr>
        <p:spPr>
          <a:xfrm>
            <a:off x="6126290" y="3227375"/>
            <a:ext cx="0" cy="28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229CDB8E-87DA-443A-BF10-1E95AFF5EA6B}"/>
              </a:ext>
            </a:extLst>
          </p:cNvPr>
          <p:cNvCxnSpPr/>
          <p:nvPr/>
        </p:nvCxnSpPr>
        <p:spPr>
          <a:xfrm>
            <a:off x="9431533" y="3227375"/>
            <a:ext cx="0" cy="2808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A547DF30-29E8-4FDC-8CA8-8B560AF8000B}"/>
              </a:ext>
            </a:extLst>
          </p:cNvPr>
          <p:cNvSpPr txBox="1"/>
          <p:nvPr/>
        </p:nvSpPr>
        <p:spPr>
          <a:xfrm>
            <a:off x="1317408" y="3134275"/>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Curitiba </a:t>
            </a:r>
          </a:p>
          <a:p>
            <a:pPr algn="l"/>
            <a:r>
              <a:rPr lang="pt-BR" dirty="0"/>
              <a:t>RMC</a:t>
            </a:r>
          </a:p>
          <a:p>
            <a:pPr algn="l"/>
            <a:r>
              <a:rPr lang="pt-BR" dirty="0"/>
              <a:t>Outros</a:t>
            </a:r>
          </a:p>
        </p:txBody>
      </p:sp>
      <p:sp>
        <p:nvSpPr>
          <p:cNvPr id="22" name="CaixaDeTexto 21">
            <a:extLst>
              <a:ext uri="{FF2B5EF4-FFF2-40B4-BE49-F238E27FC236}">
                <a16:creationId xmlns:a16="http://schemas.microsoft.com/office/drawing/2014/main" id="{DA4287D1-6235-41DE-8795-22D2D2EB9456}"/>
              </a:ext>
            </a:extLst>
          </p:cNvPr>
          <p:cNvSpPr txBox="1"/>
          <p:nvPr/>
        </p:nvSpPr>
        <p:spPr>
          <a:xfrm>
            <a:off x="1310436" y="4176831"/>
            <a:ext cx="1299056"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Até 2000 </a:t>
            </a:r>
          </a:p>
          <a:p>
            <a:pPr algn="l"/>
            <a:r>
              <a:rPr lang="pt-BR" dirty="0"/>
              <a:t>De 2001 a 2010</a:t>
            </a:r>
          </a:p>
          <a:p>
            <a:pPr algn="l"/>
            <a:r>
              <a:rPr lang="pt-BR" dirty="0"/>
              <a:t>Acima de 2010</a:t>
            </a:r>
          </a:p>
        </p:txBody>
      </p:sp>
      <p:sp>
        <p:nvSpPr>
          <p:cNvPr id="23" name="CaixaDeTexto 22">
            <a:extLst>
              <a:ext uri="{FF2B5EF4-FFF2-40B4-BE49-F238E27FC236}">
                <a16:creationId xmlns:a16="http://schemas.microsoft.com/office/drawing/2014/main" id="{DA5CEA18-6226-4EAD-99C1-A2B506EB52B8}"/>
              </a:ext>
            </a:extLst>
          </p:cNvPr>
          <p:cNvSpPr txBox="1"/>
          <p:nvPr/>
        </p:nvSpPr>
        <p:spPr>
          <a:xfrm>
            <a:off x="1306392" y="5118838"/>
            <a:ext cx="1088661"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Chevrolet</a:t>
            </a:r>
          </a:p>
          <a:p>
            <a:pPr algn="l"/>
            <a:r>
              <a:rPr lang="pt-BR" dirty="0"/>
              <a:t>Fiat</a:t>
            </a:r>
          </a:p>
          <a:p>
            <a:pPr algn="l"/>
            <a:r>
              <a:rPr lang="pt-BR" dirty="0"/>
              <a:t>Ford</a:t>
            </a:r>
          </a:p>
          <a:p>
            <a:pPr algn="l"/>
            <a:r>
              <a:rPr lang="pt-BR" dirty="0" err="1"/>
              <a:t>Volkwagen</a:t>
            </a:r>
            <a:endParaRPr lang="pt-BR" dirty="0"/>
          </a:p>
        </p:txBody>
      </p:sp>
      <p:sp>
        <p:nvSpPr>
          <p:cNvPr id="26" name="CaixaDeTexto 25">
            <a:extLst>
              <a:ext uri="{FF2B5EF4-FFF2-40B4-BE49-F238E27FC236}">
                <a16:creationId xmlns:a16="http://schemas.microsoft.com/office/drawing/2014/main" id="{2AD1BF1E-BC6D-4587-BCDA-84FB7C69DAAF}"/>
              </a:ext>
            </a:extLst>
          </p:cNvPr>
          <p:cNvSpPr txBox="1"/>
          <p:nvPr/>
        </p:nvSpPr>
        <p:spPr>
          <a:xfrm>
            <a:off x="2635587" y="3200182"/>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64%</a:t>
            </a:r>
          </a:p>
          <a:p>
            <a:pPr algn="l"/>
            <a:r>
              <a:rPr lang="pt-BR" dirty="0"/>
              <a:t>68%</a:t>
            </a:r>
          </a:p>
          <a:p>
            <a:pPr algn="l"/>
            <a:r>
              <a:rPr lang="pt-BR" dirty="0" err="1"/>
              <a:t>xx</a:t>
            </a:r>
            <a:r>
              <a:rPr lang="pt-BR" dirty="0"/>
              <a:t>%</a:t>
            </a:r>
          </a:p>
        </p:txBody>
      </p:sp>
      <p:sp>
        <p:nvSpPr>
          <p:cNvPr id="27" name="CaixaDeTexto 26">
            <a:extLst>
              <a:ext uri="{FF2B5EF4-FFF2-40B4-BE49-F238E27FC236}">
                <a16:creationId xmlns:a16="http://schemas.microsoft.com/office/drawing/2014/main" id="{F9B9A48C-FACC-439A-81DD-74C51DB78AB5}"/>
              </a:ext>
            </a:extLst>
          </p:cNvPr>
          <p:cNvSpPr txBox="1"/>
          <p:nvPr/>
        </p:nvSpPr>
        <p:spPr>
          <a:xfrm>
            <a:off x="3328919" y="3211890"/>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58%</a:t>
            </a:r>
          </a:p>
          <a:p>
            <a:pPr algn="l"/>
            <a:r>
              <a:rPr lang="pt-BR" dirty="0"/>
              <a:t>48%</a:t>
            </a:r>
          </a:p>
          <a:p>
            <a:pPr algn="l"/>
            <a:r>
              <a:rPr lang="pt-BR" dirty="0"/>
              <a:t>59%</a:t>
            </a:r>
          </a:p>
        </p:txBody>
      </p:sp>
      <p:sp>
        <p:nvSpPr>
          <p:cNvPr id="28" name="CaixaDeTexto 27">
            <a:extLst>
              <a:ext uri="{FF2B5EF4-FFF2-40B4-BE49-F238E27FC236}">
                <a16:creationId xmlns:a16="http://schemas.microsoft.com/office/drawing/2014/main" id="{99785662-8FD7-4AFB-800A-36602B64C114}"/>
              </a:ext>
            </a:extLst>
          </p:cNvPr>
          <p:cNvSpPr txBox="1"/>
          <p:nvPr/>
        </p:nvSpPr>
        <p:spPr>
          <a:xfrm>
            <a:off x="5596141" y="3200182"/>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21%</a:t>
            </a:r>
          </a:p>
          <a:p>
            <a:pPr algn="l"/>
            <a:r>
              <a:rPr lang="pt-BR" dirty="0"/>
              <a:t>20%</a:t>
            </a:r>
          </a:p>
          <a:p>
            <a:pPr algn="l"/>
            <a:r>
              <a:rPr lang="pt-BR" dirty="0" err="1"/>
              <a:t>xx</a:t>
            </a:r>
            <a:r>
              <a:rPr lang="pt-BR" dirty="0"/>
              <a:t>%</a:t>
            </a:r>
          </a:p>
        </p:txBody>
      </p:sp>
      <p:sp>
        <p:nvSpPr>
          <p:cNvPr id="29" name="CaixaDeTexto 28">
            <a:extLst>
              <a:ext uri="{FF2B5EF4-FFF2-40B4-BE49-F238E27FC236}">
                <a16:creationId xmlns:a16="http://schemas.microsoft.com/office/drawing/2014/main" id="{482A8618-0A18-4DBC-B96C-D57D3CBEB550}"/>
              </a:ext>
            </a:extLst>
          </p:cNvPr>
          <p:cNvSpPr txBox="1"/>
          <p:nvPr/>
        </p:nvSpPr>
        <p:spPr>
          <a:xfrm>
            <a:off x="6289473" y="3211890"/>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27%</a:t>
            </a:r>
          </a:p>
          <a:p>
            <a:pPr algn="l"/>
            <a:r>
              <a:rPr lang="pt-BR" dirty="0"/>
              <a:t>33%</a:t>
            </a:r>
          </a:p>
          <a:p>
            <a:pPr algn="l"/>
            <a:r>
              <a:rPr lang="pt-BR" dirty="0"/>
              <a:t>18%</a:t>
            </a:r>
          </a:p>
        </p:txBody>
      </p:sp>
      <p:sp>
        <p:nvSpPr>
          <p:cNvPr id="48" name="CaixaDeTexto 47">
            <a:extLst>
              <a:ext uri="{FF2B5EF4-FFF2-40B4-BE49-F238E27FC236}">
                <a16:creationId xmlns:a16="http://schemas.microsoft.com/office/drawing/2014/main" id="{71D15003-6506-481D-84C0-398D9C0FD4A6}"/>
              </a:ext>
            </a:extLst>
          </p:cNvPr>
          <p:cNvSpPr txBox="1"/>
          <p:nvPr/>
        </p:nvSpPr>
        <p:spPr>
          <a:xfrm>
            <a:off x="8891217" y="3200182"/>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14%</a:t>
            </a:r>
          </a:p>
          <a:p>
            <a:pPr algn="l"/>
            <a:r>
              <a:rPr lang="pt-BR" dirty="0"/>
              <a:t>12%</a:t>
            </a:r>
          </a:p>
          <a:p>
            <a:pPr algn="l"/>
            <a:r>
              <a:rPr lang="pt-BR" dirty="0" err="1"/>
              <a:t>xx</a:t>
            </a:r>
            <a:r>
              <a:rPr lang="pt-BR" dirty="0"/>
              <a:t>%</a:t>
            </a:r>
          </a:p>
        </p:txBody>
      </p:sp>
      <p:sp>
        <p:nvSpPr>
          <p:cNvPr id="49" name="CaixaDeTexto 48">
            <a:extLst>
              <a:ext uri="{FF2B5EF4-FFF2-40B4-BE49-F238E27FC236}">
                <a16:creationId xmlns:a16="http://schemas.microsoft.com/office/drawing/2014/main" id="{C5A4457D-75F3-480A-A930-FD45295A0852}"/>
              </a:ext>
            </a:extLst>
          </p:cNvPr>
          <p:cNvSpPr txBox="1"/>
          <p:nvPr/>
        </p:nvSpPr>
        <p:spPr>
          <a:xfrm>
            <a:off x="9584549" y="3211890"/>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15%</a:t>
            </a:r>
          </a:p>
          <a:p>
            <a:pPr algn="l"/>
            <a:r>
              <a:rPr lang="pt-BR" dirty="0"/>
              <a:t>19%</a:t>
            </a:r>
          </a:p>
          <a:p>
            <a:pPr algn="l"/>
            <a:r>
              <a:rPr lang="pt-BR" dirty="0"/>
              <a:t>23%</a:t>
            </a:r>
          </a:p>
        </p:txBody>
      </p:sp>
      <p:sp>
        <p:nvSpPr>
          <p:cNvPr id="50" name="CaixaDeTexto 49">
            <a:extLst>
              <a:ext uri="{FF2B5EF4-FFF2-40B4-BE49-F238E27FC236}">
                <a16:creationId xmlns:a16="http://schemas.microsoft.com/office/drawing/2014/main" id="{C827A9CB-0CAF-4A6F-AAEA-9C603EDAD139}"/>
              </a:ext>
            </a:extLst>
          </p:cNvPr>
          <p:cNvSpPr txBox="1"/>
          <p:nvPr/>
        </p:nvSpPr>
        <p:spPr>
          <a:xfrm>
            <a:off x="2686845" y="4140437"/>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b="1" dirty="0"/>
              <a:t>35%</a:t>
            </a:r>
          </a:p>
          <a:p>
            <a:pPr algn="l"/>
            <a:r>
              <a:rPr lang="pt-BR" dirty="0"/>
              <a:t>54%</a:t>
            </a:r>
          </a:p>
          <a:p>
            <a:pPr algn="l"/>
            <a:r>
              <a:rPr lang="pt-BR" b="1" dirty="0"/>
              <a:t>76%</a:t>
            </a:r>
          </a:p>
        </p:txBody>
      </p:sp>
      <p:sp>
        <p:nvSpPr>
          <p:cNvPr id="52" name="CaixaDeTexto 51">
            <a:extLst>
              <a:ext uri="{FF2B5EF4-FFF2-40B4-BE49-F238E27FC236}">
                <a16:creationId xmlns:a16="http://schemas.microsoft.com/office/drawing/2014/main" id="{6F24717D-9367-45D0-B0EF-A788D870331D}"/>
              </a:ext>
            </a:extLst>
          </p:cNvPr>
          <p:cNvSpPr txBox="1"/>
          <p:nvPr/>
        </p:nvSpPr>
        <p:spPr>
          <a:xfrm>
            <a:off x="5647399" y="4140437"/>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b="1" dirty="0"/>
              <a:t>36%</a:t>
            </a:r>
          </a:p>
          <a:p>
            <a:pPr algn="l"/>
            <a:r>
              <a:rPr lang="pt-BR" dirty="0"/>
              <a:t>29%</a:t>
            </a:r>
          </a:p>
          <a:p>
            <a:pPr algn="l"/>
            <a:r>
              <a:rPr lang="pt-BR" dirty="0"/>
              <a:t>14%</a:t>
            </a:r>
          </a:p>
        </p:txBody>
      </p:sp>
      <p:sp>
        <p:nvSpPr>
          <p:cNvPr id="54" name="CaixaDeTexto 53">
            <a:extLst>
              <a:ext uri="{FF2B5EF4-FFF2-40B4-BE49-F238E27FC236}">
                <a16:creationId xmlns:a16="http://schemas.microsoft.com/office/drawing/2014/main" id="{60C86100-1FCC-46B9-897C-CD651E9038AE}"/>
              </a:ext>
            </a:extLst>
          </p:cNvPr>
          <p:cNvSpPr txBox="1"/>
          <p:nvPr/>
        </p:nvSpPr>
        <p:spPr>
          <a:xfrm>
            <a:off x="8942475" y="4140437"/>
            <a:ext cx="846257" cy="684162"/>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b="1" dirty="0"/>
              <a:t>29%</a:t>
            </a:r>
          </a:p>
          <a:p>
            <a:pPr algn="l"/>
            <a:r>
              <a:rPr lang="pt-BR" dirty="0"/>
              <a:t>17%</a:t>
            </a:r>
          </a:p>
          <a:p>
            <a:pPr algn="l"/>
            <a:r>
              <a:rPr lang="pt-BR" dirty="0"/>
              <a:t>10%</a:t>
            </a:r>
          </a:p>
        </p:txBody>
      </p:sp>
      <p:sp>
        <p:nvSpPr>
          <p:cNvPr id="56" name="CaixaDeTexto 55">
            <a:extLst>
              <a:ext uri="{FF2B5EF4-FFF2-40B4-BE49-F238E27FC236}">
                <a16:creationId xmlns:a16="http://schemas.microsoft.com/office/drawing/2014/main" id="{FE77E8BC-74B1-4993-8371-C485019DF869}"/>
              </a:ext>
            </a:extLst>
          </p:cNvPr>
          <p:cNvSpPr txBox="1"/>
          <p:nvPr/>
        </p:nvSpPr>
        <p:spPr>
          <a:xfrm>
            <a:off x="2686845" y="5120883"/>
            <a:ext cx="846257"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63%</a:t>
            </a:r>
          </a:p>
          <a:p>
            <a:pPr algn="l"/>
            <a:r>
              <a:rPr lang="pt-BR" dirty="0"/>
              <a:t>66%</a:t>
            </a:r>
          </a:p>
          <a:p>
            <a:pPr algn="l"/>
            <a:r>
              <a:rPr lang="pt-BR" dirty="0"/>
              <a:t>56%</a:t>
            </a:r>
          </a:p>
          <a:p>
            <a:pPr algn="l"/>
            <a:r>
              <a:rPr lang="pt-BR" dirty="0"/>
              <a:t>54%</a:t>
            </a:r>
          </a:p>
        </p:txBody>
      </p:sp>
      <p:sp>
        <p:nvSpPr>
          <p:cNvPr id="58" name="CaixaDeTexto 57">
            <a:extLst>
              <a:ext uri="{FF2B5EF4-FFF2-40B4-BE49-F238E27FC236}">
                <a16:creationId xmlns:a16="http://schemas.microsoft.com/office/drawing/2014/main" id="{7D8A0489-06F7-4F6C-89C2-9B457C3F9CD7}"/>
              </a:ext>
            </a:extLst>
          </p:cNvPr>
          <p:cNvSpPr txBox="1"/>
          <p:nvPr/>
        </p:nvSpPr>
        <p:spPr>
          <a:xfrm>
            <a:off x="3380177" y="5132591"/>
            <a:ext cx="846257"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54%</a:t>
            </a:r>
          </a:p>
          <a:p>
            <a:pPr algn="l"/>
            <a:r>
              <a:rPr lang="pt-BR" dirty="0"/>
              <a:t>59%</a:t>
            </a:r>
          </a:p>
          <a:p>
            <a:pPr algn="l"/>
            <a:r>
              <a:rPr lang="pt-BR" dirty="0"/>
              <a:t>53%</a:t>
            </a:r>
          </a:p>
          <a:p>
            <a:pPr algn="l"/>
            <a:r>
              <a:rPr lang="pt-BR" dirty="0"/>
              <a:t>41%</a:t>
            </a:r>
          </a:p>
        </p:txBody>
      </p:sp>
      <p:sp>
        <p:nvSpPr>
          <p:cNvPr id="59" name="CaixaDeTexto 58">
            <a:extLst>
              <a:ext uri="{FF2B5EF4-FFF2-40B4-BE49-F238E27FC236}">
                <a16:creationId xmlns:a16="http://schemas.microsoft.com/office/drawing/2014/main" id="{11A80AA0-572E-4696-A017-B4F49D6A9614}"/>
              </a:ext>
            </a:extLst>
          </p:cNvPr>
          <p:cNvSpPr txBox="1"/>
          <p:nvPr/>
        </p:nvSpPr>
        <p:spPr>
          <a:xfrm>
            <a:off x="5647399" y="5120883"/>
            <a:ext cx="846257"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b="1" dirty="0"/>
              <a:t>27%</a:t>
            </a:r>
          </a:p>
          <a:p>
            <a:pPr algn="l"/>
            <a:r>
              <a:rPr lang="pt-BR" dirty="0"/>
              <a:t>19%</a:t>
            </a:r>
          </a:p>
          <a:p>
            <a:pPr algn="l"/>
            <a:r>
              <a:rPr lang="pt-BR" b="1" dirty="0"/>
              <a:t>28%</a:t>
            </a:r>
          </a:p>
          <a:p>
            <a:pPr algn="l"/>
            <a:r>
              <a:rPr lang="pt-BR" b="1" dirty="0"/>
              <a:t>30%</a:t>
            </a:r>
          </a:p>
        </p:txBody>
      </p:sp>
      <p:sp>
        <p:nvSpPr>
          <p:cNvPr id="60" name="CaixaDeTexto 59">
            <a:extLst>
              <a:ext uri="{FF2B5EF4-FFF2-40B4-BE49-F238E27FC236}">
                <a16:creationId xmlns:a16="http://schemas.microsoft.com/office/drawing/2014/main" id="{FC1D6466-B5B5-49E1-ADC0-55F352259771}"/>
              </a:ext>
            </a:extLst>
          </p:cNvPr>
          <p:cNvSpPr txBox="1"/>
          <p:nvPr/>
        </p:nvSpPr>
        <p:spPr>
          <a:xfrm>
            <a:off x="6340731" y="5132591"/>
            <a:ext cx="846257"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30%</a:t>
            </a:r>
          </a:p>
          <a:p>
            <a:pPr algn="l"/>
            <a:r>
              <a:rPr lang="pt-BR" dirty="0"/>
              <a:t>57%</a:t>
            </a:r>
          </a:p>
          <a:p>
            <a:pPr algn="l"/>
            <a:r>
              <a:rPr lang="pt-BR" dirty="0"/>
              <a:t>32%</a:t>
            </a:r>
          </a:p>
          <a:p>
            <a:pPr algn="l"/>
            <a:r>
              <a:rPr lang="pt-BR" dirty="0"/>
              <a:t>35%</a:t>
            </a:r>
          </a:p>
        </p:txBody>
      </p:sp>
      <p:sp>
        <p:nvSpPr>
          <p:cNvPr id="61" name="CaixaDeTexto 60">
            <a:extLst>
              <a:ext uri="{FF2B5EF4-FFF2-40B4-BE49-F238E27FC236}">
                <a16:creationId xmlns:a16="http://schemas.microsoft.com/office/drawing/2014/main" id="{62AFBB7C-CEE6-4BB3-B218-487E58B2E16E}"/>
              </a:ext>
            </a:extLst>
          </p:cNvPr>
          <p:cNvSpPr txBox="1"/>
          <p:nvPr/>
        </p:nvSpPr>
        <p:spPr>
          <a:xfrm>
            <a:off x="8942475" y="5120883"/>
            <a:ext cx="846257"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10%</a:t>
            </a:r>
          </a:p>
          <a:p>
            <a:pPr algn="l"/>
            <a:r>
              <a:rPr lang="pt-BR" dirty="0"/>
              <a:t>15%</a:t>
            </a:r>
          </a:p>
          <a:p>
            <a:pPr algn="l"/>
            <a:r>
              <a:rPr lang="pt-BR" dirty="0"/>
              <a:t>16%</a:t>
            </a:r>
          </a:p>
          <a:p>
            <a:pPr algn="l"/>
            <a:r>
              <a:rPr lang="pt-BR" dirty="0"/>
              <a:t>16%</a:t>
            </a:r>
          </a:p>
        </p:txBody>
      </p:sp>
      <p:sp>
        <p:nvSpPr>
          <p:cNvPr id="62" name="CaixaDeTexto 61">
            <a:extLst>
              <a:ext uri="{FF2B5EF4-FFF2-40B4-BE49-F238E27FC236}">
                <a16:creationId xmlns:a16="http://schemas.microsoft.com/office/drawing/2014/main" id="{C3A8E3A0-4417-48AD-BE22-543B43589F2E}"/>
              </a:ext>
            </a:extLst>
          </p:cNvPr>
          <p:cNvSpPr txBox="1"/>
          <p:nvPr/>
        </p:nvSpPr>
        <p:spPr>
          <a:xfrm>
            <a:off x="9635807" y="5132591"/>
            <a:ext cx="846257" cy="912429"/>
          </a:xfrm>
          <a:prstGeom prst="rect">
            <a:avLst/>
          </a:prstGeom>
        </p:spPr>
        <p:txBody>
          <a:bodyPr vert="horz" wrap="square" lIns="0" tIns="12065" rIns="0" bIns="0" rtlCol="0">
            <a:spAutoFit/>
          </a:bodyPr>
          <a:lstStyle>
            <a:defPPr>
              <a:defRPr lang="pt-BR"/>
            </a:defPPr>
            <a:lvl1pPr marL="12700" marR="0" lvl="0" indent="0" algn="ctr" fontAlgn="auto">
              <a:lnSpc>
                <a:spcPct val="100000"/>
              </a:lnSpc>
              <a:spcBef>
                <a:spcPts val="95"/>
              </a:spcBef>
              <a:spcAft>
                <a:spcPts val="0"/>
              </a:spcAft>
              <a:buClrTx/>
              <a:buSzTx/>
              <a:buFontTx/>
              <a:buNone/>
              <a:tabLst/>
              <a:defRPr kumimoji="0" sz="1400" b="0" i="0" u="none" strike="noStrike" cap="none" spc="-15" normalizeH="0" baseline="0">
                <a:ln>
                  <a:noFill/>
                </a:ln>
                <a:solidFill>
                  <a:prstClr val="black"/>
                </a:solidFill>
                <a:effectLst/>
                <a:uLnTx/>
                <a:uFillTx/>
                <a:latin typeface="Segoe UI"/>
                <a:cs typeface="Segoe UI"/>
              </a:defRPr>
            </a:lvl1pPr>
          </a:lstStyle>
          <a:p>
            <a:pPr algn="l"/>
            <a:r>
              <a:rPr lang="pt-BR" dirty="0"/>
              <a:t>16%</a:t>
            </a:r>
          </a:p>
          <a:p>
            <a:pPr algn="l"/>
            <a:r>
              <a:rPr lang="pt-BR" dirty="0"/>
              <a:t>14%</a:t>
            </a:r>
          </a:p>
          <a:p>
            <a:pPr algn="l"/>
            <a:r>
              <a:rPr lang="pt-BR" dirty="0"/>
              <a:t>15%</a:t>
            </a:r>
          </a:p>
          <a:p>
            <a:pPr algn="l"/>
            <a:r>
              <a:rPr lang="pt-BR" dirty="0"/>
              <a:t>24%</a:t>
            </a:r>
          </a:p>
        </p:txBody>
      </p:sp>
      <p:pic>
        <p:nvPicPr>
          <p:cNvPr id="10242" name="Picture 2" descr="Resultado de imagem para gnv situaÃ§Ã£o">
            <a:extLst>
              <a:ext uri="{FF2B5EF4-FFF2-40B4-BE49-F238E27FC236}">
                <a16:creationId xmlns:a16="http://schemas.microsoft.com/office/drawing/2014/main" id="{628738E4-CD87-4715-8110-F19587C04C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74" y="-149625"/>
            <a:ext cx="2300065" cy="2300065"/>
          </a:xfrm>
          <a:prstGeom prst="rect">
            <a:avLst/>
          </a:prstGeom>
          <a:noFill/>
          <a:extLst>
            <a:ext uri="{909E8E84-426E-40DD-AFC4-6F175D3DCCD1}">
              <a14:hiddenFill xmlns:a14="http://schemas.microsoft.com/office/drawing/2010/main">
                <a:solidFill>
                  <a:srgbClr val="FFFFFF"/>
                </a:solidFill>
              </a14:hiddenFill>
            </a:ext>
          </a:extLst>
        </p:spPr>
      </p:pic>
      <p:sp>
        <p:nvSpPr>
          <p:cNvPr id="5" name="Lua 4">
            <a:extLst>
              <a:ext uri="{FF2B5EF4-FFF2-40B4-BE49-F238E27FC236}">
                <a16:creationId xmlns:a16="http://schemas.microsoft.com/office/drawing/2014/main" id="{8536BF19-9EC5-41C7-8747-5A5AB799DD5F}"/>
              </a:ext>
            </a:extLst>
          </p:cNvPr>
          <p:cNvSpPr/>
          <p:nvPr/>
        </p:nvSpPr>
        <p:spPr>
          <a:xfrm rot="13812043">
            <a:off x="155678" y="15616"/>
            <a:ext cx="1983440" cy="2982844"/>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44" name="Picture 4" descr="Resultado de imagem para estrela png">
            <a:extLst>
              <a:ext uri="{FF2B5EF4-FFF2-40B4-BE49-F238E27FC236}">
                <a16:creationId xmlns:a16="http://schemas.microsoft.com/office/drawing/2014/main" id="{A226F514-757C-4CA2-B5DE-3D655C1726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84" y="3806755"/>
            <a:ext cx="1257214" cy="125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6377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08282"/>
            </a:gs>
            <a:gs pos="53000">
              <a:srgbClr val="005F7B"/>
            </a:gs>
            <a:gs pos="31000">
              <a:srgbClr val="1C2F84"/>
            </a:gs>
            <a:gs pos="5000">
              <a:srgbClr val="312C94"/>
            </a:gs>
            <a:gs pos="100000">
              <a:srgbClr val="59C9A9"/>
            </a:gs>
          </a:gsLst>
          <a:lin ang="2700000" scaled="1"/>
          <a:tileRect/>
        </a:gradFill>
        <a:effectLst/>
      </p:bgPr>
    </p:bg>
    <p:spTree>
      <p:nvGrpSpPr>
        <p:cNvPr id="1" name=""/>
        <p:cNvGrpSpPr/>
        <p:nvPr/>
      </p:nvGrpSpPr>
      <p:grpSpPr>
        <a:xfrm>
          <a:off x="0" y="0"/>
          <a:ext cx="0" cy="0"/>
          <a:chOff x="0" y="0"/>
          <a:chExt cx="0" cy="0"/>
        </a:xfrm>
      </p:grpSpPr>
      <p:pic>
        <p:nvPicPr>
          <p:cNvPr id="162" name="Imagem 161">
            <a:extLst>
              <a:ext uri="{FF2B5EF4-FFF2-40B4-BE49-F238E27FC236}">
                <a16:creationId xmlns:a16="http://schemas.microsoft.com/office/drawing/2014/main" id="{4A40C22E-69B8-4982-B92A-08607B4CF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390" y="5928577"/>
            <a:ext cx="1342212" cy="795131"/>
          </a:xfrm>
          <a:prstGeom prst="rect">
            <a:avLst/>
          </a:prstGeom>
        </p:spPr>
      </p:pic>
      <p:sp>
        <p:nvSpPr>
          <p:cNvPr id="2" name="Retângulo 1">
            <a:extLst>
              <a:ext uri="{FF2B5EF4-FFF2-40B4-BE49-F238E27FC236}">
                <a16:creationId xmlns:a16="http://schemas.microsoft.com/office/drawing/2014/main" id="{BE93965E-37D9-4FB8-AAB3-F87D658C6F97}"/>
              </a:ext>
            </a:extLst>
          </p:cNvPr>
          <p:cNvSpPr/>
          <p:nvPr/>
        </p:nvSpPr>
        <p:spPr>
          <a:xfrm>
            <a:off x="1407355" y="1758519"/>
            <a:ext cx="9078351" cy="4247317"/>
          </a:xfrm>
          <a:prstGeom prst="rect">
            <a:avLst/>
          </a:prstGeom>
        </p:spPr>
        <p:txBody>
          <a:bodyPr wrap="square">
            <a:spAutoFit/>
          </a:bodyPr>
          <a:lstStyle/>
          <a:p>
            <a:pPr algn="just"/>
            <a:r>
              <a:rPr lang="pt-BR" b="1" dirty="0">
                <a:solidFill>
                  <a:schemeClr val="bg1"/>
                </a:solidFill>
                <a:latin typeface="Trebuchet MS" panose="020B0603020202020204" pitchFamily="34" charset="0"/>
              </a:rPr>
              <a:t>Proíbe os postos de combustíveis a abastecerem com Gás Natural Veicular veículos que não apresentarem o selo garantidor para o seu uso. </a:t>
            </a:r>
          </a:p>
          <a:p>
            <a:pPr algn="just"/>
            <a:endParaRPr lang="pt-BR" dirty="0">
              <a:solidFill>
                <a:schemeClr val="bg1"/>
              </a:solidFill>
              <a:latin typeface="Trebuchet MS" panose="020B0603020202020204" pitchFamily="34" charset="0"/>
            </a:endParaRPr>
          </a:p>
          <a:p>
            <a:pPr algn="just"/>
            <a:r>
              <a:rPr lang="pt-BR" dirty="0">
                <a:solidFill>
                  <a:schemeClr val="bg1"/>
                </a:solidFill>
                <a:latin typeface="Trebuchet MS" panose="020B0603020202020204" pitchFamily="34" charset="0"/>
              </a:rPr>
              <a:t>1º Proíbe os postos de combustíveis do Estado do Paraná a abastecerem com GNV veículos que não apresentarem o selo garantidor para o seu uso </a:t>
            </a:r>
          </a:p>
          <a:p>
            <a:pPr algn="just"/>
            <a:endParaRPr lang="pt-BR" dirty="0">
              <a:solidFill>
                <a:schemeClr val="bg1"/>
              </a:solidFill>
              <a:latin typeface="Trebuchet MS" panose="020B0603020202020204" pitchFamily="34" charset="0"/>
            </a:endParaRPr>
          </a:p>
          <a:p>
            <a:pPr algn="just"/>
            <a:r>
              <a:rPr lang="pt-BR" dirty="0">
                <a:solidFill>
                  <a:schemeClr val="bg1"/>
                </a:solidFill>
                <a:latin typeface="Trebuchet MS" panose="020B0603020202020204" pitchFamily="34" charset="0"/>
              </a:rPr>
              <a:t>2º Obriga postos a afixarem informativos visíveis para orientar o consumidor. </a:t>
            </a:r>
          </a:p>
          <a:p>
            <a:pPr algn="just"/>
            <a:endParaRPr lang="pt-BR" dirty="0">
              <a:solidFill>
                <a:schemeClr val="bg1"/>
              </a:solidFill>
              <a:latin typeface="Trebuchet MS" panose="020B0603020202020204" pitchFamily="34" charset="0"/>
            </a:endParaRPr>
          </a:p>
          <a:p>
            <a:pPr algn="just"/>
            <a:r>
              <a:rPr lang="pt-BR" dirty="0">
                <a:solidFill>
                  <a:schemeClr val="bg1"/>
                </a:solidFill>
                <a:latin typeface="Trebuchet MS" panose="020B0603020202020204" pitchFamily="34" charset="0"/>
              </a:rPr>
              <a:t>3º Fiscalização do PROCON - Programa de Proteção e Defesa do Consumidor penalizar o posto infrator, </a:t>
            </a:r>
          </a:p>
          <a:p>
            <a:pPr algn="just"/>
            <a:endParaRPr lang="pt-BR" dirty="0">
              <a:solidFill>
                <a:schemeClr val="bg1"/>
              </a:solidFill>
              <a:latin typeface="Trebuchet MS" panose="020B0603020202020204" pitchFamily="34" charset="0"/>
            </a:endParaRPr>
          </a:p>
          <a:p>
            <a:pPr algn="just"/>
            <a:r>
              <a:rPr lang="pt-BR" dirty="0">
                <a:solidFill>
                  <a:schemeClr val="bg1"/>
                </a:solidFill>
                <a:latin typeface="Trebuchet MS" panose="020B0603020202020204" pitchFamily="34" charset="0"/>
              </a:rPr>
              <a:t>I. Advertência por escrito; </a:t>
            </a:r>
          </a:p>
          <a:p>
            <a:pPr algn="just"/>
            <a:r>
              <a:rPr lang="pt-BR" dirty="0">
                <a:solidFill>
                  <a:schemeClr val="bg1"/>
                </a:solidFill>
                <a:latin typeface="Trebuchet MS" panose="020B0603020202020204" pitchFamily="34" charset="0"/>
              </a:rPr>
              <a:t>II. Multa no valor de 50 UPF/PR, ao persistir a irregularidade; </a:t>
            </a:r>
          </a:p>
          <a:p>
            <a:pPr algn="just"/>
            <a:r>
              <a:rPr lang="pt-BR" dirty="0">
                <a:solidFill>
                  <a:schemeClr val="bg1"/>
                </a:solidFill>
                <a:latin typeface="Trebuchet MS" panose="020B0603020202020204" pitchFamily="34" charset="0"/>
              </a:rPr>
              <a:t>III. Multa no valor de 100 UFP/PR, em casos de reincidência; </a:t>
            </a:r>
          </a:p>
          <a:p>
            <a:pPr algn="just"/>
            <a:r>
              <a:rPr lang="pt-BR" dirty="0">
                <a:solidFill>
                  <a:schemeClr val="bg1"/>
                </a:solidFill>
                <a:latin typeface="Trebuchet MS" panose="020B0603020202020204" pitchFamily="34" charset="0"/>
              </a:rPr>
              <a:t>IV. Cassação do alvará de funcionamento no caso de nova reincidência;</a:t>
            </a:r>
            <a:endParaRPr lang="pt-BR" dirty="0">
              <a:solidFill>
                <a:schemeClr val="bg1"/>
              </a:solidFill>
            </a:endParaRPr>
          </a:p>
        </p:txBody>
      </p:sp>
      <p:sp>
        <p:nvSpPr>
          <p:cNvPr id="8" name="Retângulo 7">
            <a:extLst>
              <a:ext uri="{FF2B5EF4-FFF2-40B4-BE49-F238E27FC236}">
                <a16:creationId xmlns:a16="http://schemas.microsoft.com/office/drawing/2014/main" id="{AB685809-28CF-40F5-824A-9F05253CCBBC}"/>
              </a:ext>
            </a:extLst>
          </p:cNvPr>
          <p:cNvSpPr/>
          <p:nvPr/>
        </p:nvSpPr>
        <p:spPr>
          <a:xfrm>
            <a:off x="1407355" y="817551"/>
            <a:ext cx="9504205" cy="646331"/>
          </a:xfrm>
          <a:prstGeom prst="rect">
            <a:avLst/>
          </a:prstGeom>
        </p:spPr>
        <p:txBody>
          <a:bodyPr wrap="none">
            <a:spAutoFit/>
          </a:bodyPr>
          <a:lstStyle/>
          <a:p>
            <a:r>
              <a:rPr lang="pt-BR" sz="3600" u="sng" dirty="0">
                <a:solidFill>
                  <a:srgbClr val="FFFFFF"/>
                </a:solidFill>
                <a:latin typeface="Arial Black" panose="020B0A04020102020204" pitchFamily="34" charset="0"/>
              </a:rPr>
              <a:t>Lei nº 18.981, de 12 de abril de 2017</a:t>
            </a:r>
            <a:r>
              <a:rPr lang="pt-BR" sz="3600" dirty="0">
                <a:solidFill>
                  <a:srgbClr val="FFFFFF"/>
                </a:solidFill>
                <a:latin typeface="Arial Black" panose="020B0A04020102020204" pitchFamily="34" charset="0"/>
              </a:rPr>
              <a:t> </a:t>
            </a:r>
            <a:endParaRPr lang="pt-BR" sz="3600" dirty="0">
              <a:latin typeface="Arial Black" panose="020B0A04020102020204" pitchFamily="34" charset="0"/>
            </a:endParaRPr>
          </a:p>
        </p:txBody>
      </p:sp>
    </p:spTree>
    <p:extLst>
      <p:ext uri="{BB962C8B-B14F-4D97-AF65-F5344CB8AC3E}">
        <p14:creationId xmlns:p14="http://schemas.microsoft.com/office/powerpoint/2010/main" val="133077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gnv situaÃ§Ã£o">
            <a:extLst>
              <a:ext uri="{FF2B5EF4-FFF2-40B4-BE49-F238E27FC236}">
                <a16:creationId xmlns:a16="http://schemas.microsoft.com/office/drawing/2014/main" id="{F95C59ED-1798-437E-A772-2628B60877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2493"/>
            <a:ext cx="12192000" cy="81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94A85C66-A0DE-487B-B81C-2B957CD93D74}"/>
              </a:ext>
            </a:extLst>
          </p:cNvPr>
          <p:cNvSpPr/>
          <p:nvPr/>
        </p:nvSpPr>
        <p:spPr>
          <a:xfrm>
            <a:off x="1975581" y="940191"/>
            <a:ext cx="9078351"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effectLst/>
                <a:uLnTx/>
                <a:uFillTx/>
                <a:latin typeface="Calibri" panose="020F0502020204030204"/>
              </a:rPr>
              <a:t>Devido a lei acima para</a:t>
            </a:r>
            <a:r>
              <a:rPr kumimoji="0" lang="pt-BR" sz="1800" b="1" i="0" u="none" strike="noStrike" kern="1200" cap="none" spc="0" normalizeH="0" noProof="0" dirty="0">
                <a:ln>
                  <a:noFill/>
                </a:ln>
                <a:effectLst/>
                <a:uLnTx/>
                <a:uFillTx/>
                <a:latin typeface="Calibri" panose="020F0502020204030204"/>
              </a:rPr>
              <a:t> esta pesquisa foi acrescentado mais um levantamento para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noProof="0" dirty="0">
                <a:ln>
                  <a:noFill/>
                </a:ln>
                <a:effectLst/>
                <a:uLnTx/>
                <a:uFillTx/>
                <a:latin typeface="Calibri" panose="020F0502020204030204"/>
              </a:rPr>
              <a:t>identificar a apresentação ou não do selo para o abastecimento do GNV.</a:t>
            </a:r>
            <a:endParaRPr kumimoji="0" lang="pt-BR" sz="1800" b="0" i="0" u="none" strike="noStrike" kern="1200" cap="none" spc="0" normalizeH="0" baseline="0" noProof="0" dirty="0">
              <a:ln>
                <a:noFill/>
              </a:ln>
              <a:effectLst/>
              <a:uLnTx/>
              <a:uFillTx/>
              <a:latin typeface="Calibri" panose="020F0502020204030204"/>
            </a:endParaRPr>
          </a:p>
        </p:txBody>
      </p:sp>
      <p:pic>
        <p:nvPicPr>
          <p:cNvPr id="4" name="Picture 2" descr="Imagem relacionada">
            <a:extLst>
              <a:ext uri="{FF2B5EF4-FFF2-40B4-BE49-F238E27FC236}">
                <a16:creationId xmlns:a16="http://schemas.microsoft.com/office/drawing/2014/main" id="{F177E1D9-1D95-4961-A9CE-26361D4424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720" y="640604"/>
            <a:ext cx="1128434" cy="97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3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08282"/>
            </a:gs>
            <a:gs pos="53000">
              <a:srgbClr val="005F7B"/>
            </a:gs>
            <a:gs pos="31000">
              <a:srgbClr val="1C2F84"/>
            </a:gs>
            <a:gs pos="5000">
              <a:srgbClr val="312C94"/>
            </a:gs>
            <a:gs pos="100000">
              <a:srgbClr val="59C9A9"/>
            </a:gs>
          </a:gsLst>
          <a:lin ang="2700000" scaled="1"/>
          <a:tileRect/>
        </a:gradFill>
        <a:effectLst/>
      </p:bgPr>
    </p:bg>
    <p:spTree>
      <p:nvGrpSpPr>
        <p:cNvPr id="1" name=""/>
        <p:cNvGrpSpPr/>
        <p:nvPr/>
      </p:nvGrpSpPr>
      <p:grpSpPr>
        <a:xfrm>
          <a:off x="0" y="0"/>
          <a:ext cx="0" cy="0"/>
          <a:chOff x="0" y="0"/>
          <a:chExt cx="0" cy="0"/>
        </a:xfrm>
      </p:grpSpPr>
      <p:pic>
        <p:nvPicPr>
          <p:cNvPr id="2052" name="Picture 4" descr="Resultado de imagem para GNV ABASTECIMENTO">
            <a:extLst>
              <a:ext uri="{FF2B5EF4-FFF2-40B4-BE49-F238E27FC236}">
                <a16:creationId xmlns:a16="http://schemas.microsoft.com/office/drawing/2014/main" id="{BD46F11A-8856-43EF-80C9-49D42E3EE94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14068" y="-21398"/>
            <a:ext cx="12407705" cy="10335767"/>
          </a:xfrm>
          <a:prstGeom prst="rect">
            <a:avLst/>
          </a:prstGeom>
          <a:noFill/>
          <a:extLst>
            <a:ext uri="{909E8E84-426E-40DD-AFC4-6F175D3DCCD1}">
              <a14:hiddenFill xmlns:a14="http://schemas.microsoft.com/office/drawing/2010/main">
                <a:solidFill>
                  <a:srgbClr val="FFFFFF"/>
                </a:solidFill>
              </a14:hiddenFill>
            </a:ext>
          </a:extLst>
        </p:spPr>
      </p:pic>
      <p:pic>
        <p:nvPicPr>
          <p:cNvPr id="162" name="Imagem 161">
            <a:extLst>
              <a:ext uri="{FF2B5EF4-FFF2-40B4-BE49-F238E27FC236}">
                <a16:creationId xmlns:a16="http://schemas.microsoft.com/office/drawing/2014/main" id="{4A40C22E-69B8-4982-B92A-08607B4CF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5390" y="5928577"/>
            <a:ext cx="1342212" cy="795131"/>
          </a:xfrm>
          <a:prstGeom prst="rect">
            <a:avLst/>
          </a:prstGeom>
        </p:spPr>
      </p:pic>
      <p:sp>
        <p:nvSpPr>
          <p:cNvPr id="3" name="Retângulo 2">
            <a:extLst>
              <a:ext uri="{FF2B5EF4-FFF2-40B4-BE49-F238E27FC236}">
                <a16:creationId xmlns:a16="http://schemas.microsoft.com/office/drawing/2014/main" id="{22CA9401-4D0B-49E9-89F1-ED8CC4FE65AE}"/>
              </a:ext>
            </a:extLst>
          </p:cNvPr>
          <p:cNvSpPr/>
          <p:nvPr/>
        </p:nvSpPr>
        <p:spPr>
          <a:xfrm>
            <a:off x="7027799" y="962015"/>
            <a:ext cx="516420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chemeClr val="bg1"/>
                </a:solidFill>
                <a:effectLst/>
                <a:uLnTx/>
                <a:uFillTx/>
                <a:latin typeface="Calibri" panose="020F0502020204030204"/>
                <a:ea typeface="+mn-ea"/>
                <a:cs typeface="+mn-cs"/>
              </a:rPr>
              <a:t>I </a:t>
            </a:r>
            <a:r>
              <a:rPr lang="pt-BR" sz="2400" b="1" dirty="0">
                <a:solidFill>
                  <a:schemeClr val="bg1"/>
                </a:solidFill>
                <a:latin typeface="Calibri" panose="020F0502020204030204"/>
              </a:rPr>
              <a:t>Qual o percentual dos abastecimentos que solicitaram a apresentação do selo na hora do abastecimento?</a:t>
            </a:r>
            <a:endParaRPr kumimoji="0" lang="pt-BR" sz="2400" b="0" i="0" u="none" strike="noStrike" kern="1200" cap="none" spc="0" normalizeH="0" baseline="0" noProof="0" dirty="0">
              <a:ln>
                <a:noFill/>
              </a:ln>
              <a:solidFill>
                <a:schemeClr val="bg1"/>
              </a:solidFill>
              <a:effectLst/>
              <a:uLnTx/>
              <a:uFillTx/>
              <a:latin typeface="Calibri" panose="020F0502020204030204"/>
            </a:endParaRPr>
          </a:p>
        </p:txBody>
      </p:sp>
      <p:sp>
        <p:nvSpPr>
          <p:cNvPr id="4" name="Retângulo 3">
            <a:extLst>
              <a:ext uri="{FF2B5EF4-FFF2-40B4-BE49-F238E27FC236}">
                <a16:creationId xmlns:a16="http://schemas.microsoft.com/office/drawing/2014/main" id="{4103D15B-056C-4241-8825-4B559BB6B6C0}"/>
              </a:ext>
            </a:extLst>
          </p:cNvPr>
          <p:cNvSpPr/>
          <p:nvPr/>
        </p:nvSpPr>
        <p:spPr>
          <a:xfrm>
            <a:off x="6858540" y="3200108"/>
            <a:ext cx="3420000" cy="6179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rPr>
              <a:t>92%</a:t>
            </a:r>
          </a:p>
        </p:txBody>
      </p:sp>
      <p:sp>
        <p:nvSpPr>
          <p:cNvPr id="5" name="Retângulo 4">
            <a:extLst>
              <a:ext uri="{FF2B5EF4-FFF2-40B4-BE49-F238E27FC236}">
                <a16:creationId xmlns:a16="http://schemas.microsoft.com/office/drawing/2014/main" id="{54B14693-9DA4-413D-B7DB-94D2DA105AAA}"/>
              </a:ext>
            </a:extLst>
          </p:cNvPr>
          <p:cNvSpPr/>
          <p:nvPr/>
        </p:nvSpPr>
        <p:spPr>
          <a:xfrm>
            <a:off x="6872607" y="4198484"/>
            <a:ext cx="864000" cy="617915"/>
          </a:xfrm>
          <a:prstGeom prst="rect">
            <a:avLst/>
          </a:prstGeom>
          <a:solidFill>
            <a:srgbClr val="4CB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6" name="CaixaDeTexto 5">
            <a:extLst>
              <a:ext uri="{FF2B5EF4-FFF2-40B4-BE49-F238E27FC236}">
                <a16:creationId xmlns:a16="http://schemas.microsoft.com/office/drawing/2014/main" id="{299524A5-B759-49C3-8C9C-E6396C402703}"/>
              </a:ext>
            </a:extLst>
          </p:cNvPr>
          <p:cNvSpPr txBox="1"/>
          <p:nvPr/>
        </p:nvSpPr>
        <p:spPr>
          <a:xfrm>
            <a:off x="10324365" y="3242671"/>
            <a:ext cx="1867635" cy="523220"/>
          </a:xfrm>
          <a:prstGeom prst="rect">
            <a:avLst/>
          </a:prstGeom>
          <a:noFill/>
        </p:spPr>
        <p:txBody>
          <a:bodyPr wrap="square" rtlCol="0">
            <a:spAutoFit/>
          </a:bodyPr>
          <a:lstStyle>
            <a:defPPr>
              <a:defRPr lang="pt-BR"/>
            </a:defPPr>
            <a:lvl1pPr algn="ctr">
              <a:defRPr sz="1600" b="1">
                <a:solidFill>
                  <a:srgbClr val="9BBB5C"/>
                </a:solidFill>
                <a:latin typeface="Lato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chemeClr val="bg1"/>
                </a:solidFill>
                <a:effectLst/>
                <a:uLnTx/>
                <a:uFillTx/>
                <a:latin typeface="Lato Regular"/>
                <a:ea typeface="+mn-ea"/>
                <a:cs typeface="+mn-cs"/>
              </a:rPr>
              <a:t>Não apresentaram o selo</a:t>
            </a:r>
          </a:p>
        </p:txBody>
      </p:sp>
      <p:sp>
        <p:nvSpPr>
          <p:cNvPr id="7" name="CaixaDeTexto 6">
            <a:extLst>
              <a:ext uri="{FF2B5EF4-FFF2-40B4-BE49-F238E27FC236}">
                <a16:creationId xmlns:a16="http://schemas.microsoft.com/office/drawing/2014/main" id="{4CFB1674-C679-407F-8629-E61CB8F40086}"/>
              </a:ext>
            </a:extLst>
          </p:cNvPr>
          <p:cNvSpPr txBox="1"/>
          <p:nvPr/>
        </p:nvSpPr>
        <p:spPr>
          <a:xfrm>
            <a:off x="7850683" y="4245475"/>
            <a:ext cx="1619918" cy="523220"/>
          </a:xfrm>
          <a:prstGeom prst="rect">
            <a:avLst/>
          </a:prstGeom>
          <a:noFill/>
        </p:spPr>
        <p:txBody>
          <a:bodyPr wrap="square" rtlCol="0">
            <a:spAutoFit/>
          </a:bodyPr>
          <a:lstStyle>
            <a:defPPr>
              <a:defRPr lang="pt-BR"/>
            </a:defPPr>
            <a:lvl1pPr algn="ctr">
              <a:defRPr sz="1600" b="1">
                <a:solidFill>
                  <a:srgbClr val="9BBB5C"/>
                </a:solidFill>
                <a:latin typeface="Lato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chemeClr val="bg1"/>
                </a:solidFill>
                <a:effectLst/>
                <a:uLnTx/>
                <a:uFillTx/>
                <a:latin typeface="Lato Regular"/>
                <a:ea typeface="+mn-ea"/>
                <a:cs typeface="+mn-cs"/>
              </a:rPr>
              <a:t>Apresentaram o selo</a:t>
            </a:r>
          </a:p>
        </p:txBody>
      </p:sp>
    </p:spTree>
    <p:extLst>
      <p:ext uri="{BB962C8B-B14F-4D97-AF65-F5344CB8AC3E}">
        <p14:creationId xmlns:p14="http://schemas.microsoft.com/office/powerpoint/2010/main" val="35218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BB7CA09-279D-4567-80C9-D059FD55F43C}"/>
              </a:ext>
            </a:extLst>
          </p:cNvPr>
          <p:cNvSpPr/>
          <p:nvPr/>
        </p:nvSpPr>
        <p:spPr>
          <a:xfrm>
            <a:off x="0" y="0"/>
            <a:ext cx="12191998" cy="6871251"/>
          </a:xfrm>
          <a:prstGeom prst="rect">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tângulo: Cantos Arredondados 4">
            <a:extLst>
              <a:ext uri="{FF2B5EF4-FFF2-40B4-BE49-F238E27FC236}">
                <a16:creationId xmlns:a16="http://schemas.microsoft.com/office/drawing/2014/main" id="{D78EB73B-5150-4FBC-A242-B2B2C13EDC16}"/>
              </a:ext>
            </a:extLst>
          </p:cNvPr>
          <p:cNvSpPr/>
          <p:nvPr/>
        </p:nvSpPr>
        <p:spPr>
          <a:xfrm>
            <a:off x="637736" y="464234"/>
            <a:ext cx="10916529" cy="5795889"/>
          </a:xfrm>
          <a:prstGeom prst="roundRect">
            <a:avLst/>
          </a:prstGeom>
          <a:noFill/>
          <a:ln>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57;p12">
            <a:extLst>
              <a:ext uri="{FF2B5EF4-FFF2-40B4-BE49-F238E27FC236}">
                <a16:creationId xmlns:a16="http://schemas.microsoft.com/office/drawing/2014/main" id="{D2D345C6-0801-4D64-8D12-E4EE78F6BEDF}"/>
              </a:ext>
            </a:extLst>
          </p:cNvPr>
          <p:cNvSpPr txBox="1">
            <a:spLocks/>
          </p:cNvSpPr>
          <p:nvPr/>
        </p:nvSpPr>
        <p:spPr>
          <a:xfrm>
            <a:off x="1276642" y="4841677"/>
            <a:ext cx="8219049"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E2C92"/>
                </a:solidFill>
                <a:effectLst/>
                <a:uLnTx/>
                <a:uFillTx/>
                <a:latin typeface="Lato Regular"/>
                <a:ea typeface="+mj-ea"/>
                <a:cs typeface="+mj-cs"/>
              </a:rPr>
              <a:t>CONSIDERAÇÕES DA GGV</a:t>
            </a:r>
          </a:p>
        </p:txBody>
      </p:sp>
      <p:sp>
        <p:nvSpPr>
          <p:cNvPr id="8" name="Retângulo 7">
            <a:extLst>
              <a:ext uri="{FF2B5EF4-FFF2-40B4-BE49-F238E27FC236}">
                <a16:creationId xmlns:a16="http://schemas.microsoft.com/office/drawing/2014/main" id="{A06FA11D-983C-4F5C-8731-7CC0D27FE12E}"/>
              </a:ext>
            </a:extLst>
          </p:cNvPr>
          <p:cNvSpPr/>
          <p:nvPr/>
        </p:nvSpPr>
        <p:spPr>
          <a:xfrm>
            <a:off x="10653822" y="340838"/>
            <a:ext cx="1074870" cy="1153551"/>
          </a:xfrm>
          <a:prstGeom prst="rect">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7200" b="0" i="0" u="none" strike="noStrike" kern="1200" cap="none" spc="0" normalizeH="0" baseline="0" noProof="0" dirty="0">
              <a:ln>
                <a:noFill/>
              </a:ln>
              <a:solidFill>
                <a:prstClr val="white"/>
              </a:solidFill>
              <a:effectLst/>
              <a:uLnTx/>
              <a:uFillTx/>
              <a:latin typeface="Lato Regular"/>
              <a:ea typeface="+mn-ea"/>
              <a:cs typeface="+mn-cs"/>
            </a:endParaRPr>
          </a:p>
        </p:txBody>
      </p:sp>
      <p:pic>
        <p:nvPicPr>
          <p:cNvPr id="11" name="Gráfico 10" descr="Manual">
            <a:extLst>
              <a:ext uri="{FF2B5EF4-FFF2-40B4-BE49-F238E27FC236}">
                <a16:creationId xmlns:a16="http://schemas.microsoft.com/office/drawing/2014/main" id="{8BD5A1F9-017B-4A43-8C99-A1390AFE53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824" y="349194"/>
            <a:ext cx="1145195" cy="1145195"/>
          </a:xfrm>
          <a:prstGeom prst="rect">
            <a:avLst/>
          </a:prstGeom>
        </p:spPr>
      </p:pic>
    </p:spTree>
    <p:extLst>
      <p:ext uri="{BB962C8B-B14F-4D97-AF65-F5344CB8AC3E}">
        <p14:creationId xmlns:p14="http://schemas.microsoft.com/office/powerpoint/2010/main" val="39994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3C219137-3D17-4589-BE58-E0C00ED532C9}"/>
              </a:ext>
            </a:extLst>
          </p:cNvPr>
          <p:cNvSpPr/>
          <p:nvPr/>
        </p:nvSpPr>
        <p:spPr>
          <a:xfrm>
            <a:off x="10150467" y="490331"/>
            <a:ext cx="1444487" cy="1020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tângulo 1">
            <a:extLst>
              <a:ext uri="{FF2B5EF4-FFF2-40B4-BE49-F238E27FC236}">
                <a16:creationId xmlns:a16="http://schemas.microsoft.com/office/drawing/2014/main" id="{1D81BE4A-2F1F-44E1-B637-F5837F63D466}"/>
              </a:ext>
            </a:extLst>
          </p:cNvPr>
          <p:cNvSpPr/>
          <p:nvPr/>
        </p:nvSpPr>
        <p:spPr>
          <a:xfrm>
            <a:off x="501984" y="-28387"/>
            <a:ext cx="2520000" cy="54333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ângulo 2">
            <a:extLst>
              <a:ext uri="{FF2B5EF4-FFF2-40B4-BE49-F238E27FC236}">
                <a16:creationId xmlns:a16="http://schemas.microsoft.com/office/drawing/2014/main" id="{1E8948D9-7632-482C-8B2A-758A6A3470E0}"/>
              </a:ext>
            </a:extLst>
          </p:cNvPr>
          <p:cNvSpPr/>
          <p:nvPr/>
        </p:nvSpPr>
        <p:spPr>
          <a:xfrm>
            <a:off x="3398806" y="0"/>
            <a:ext cx="2520000" cy="54333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tângulo 3">
            <a:extLst>
              <a:ext uri="{FF2B5EF4-FFF2-40B4-BE49-F238E27FC236}">
                <a16:creationId xmlns:a16="http://schemas.microsoft.com/office/drawing/2014/main" id="{16985B3F-8DBD-4BB0-AF6C-AAF88869B5F4}"/>
              </a:ext>
            </a:extLst>
          </p:cNvPr>
          <p:cNvSpPr/>
          <p:nvPr/>
        </p:nvSpPr>
        <p:spPr>
          <a:xfrm>
            <a:off x="6262598" y="0"/>
            <a:ext cx="2520000" cy="54333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650D07C-7F15-405E-87B1-338F61377DC1}"/>
              </a:ext>
            </a:extLst>
          </p:cNvPr>
          <p:cNvSpPr/>
          <p:nvPr/>
        </p:nvSpPr>
        <p:spPr>
          <a:xfrm>
            <a:off x="9121757" y="0"/>
            <a:ext cx="2520000" cy="5433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ipse 5">
            <a:extLst>
              <a:ext uri="{FF2B5EF4-FFF2-40B4-BE49-F238E27FC236}">
                <a16:creationId xmlns:a16="http://schemas.microsoft.com/office/drawing/2014/main" id="{A7DE831A-631F-44B4-B5AA-8B9AEB498407}"/>
              </a:ext>
            </a:extLst>
          </p:cNvPr>
          <p:cNvSpPr/>
          <p:nvPr/>
        </p:nvSpPr>
        <p:spPr>
          <a:xfrm>
            <a:off x="532476" y="4269865"/>
            <a:ext cx="2484000" cy="2484000"/>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ipse 11">
            <a:extLst>
              <a:ext uri="{FF2B5EF4-FFF2-40B4-BE49-F238E27FC236}">
                <a16:creationId xmlns:a16="http://schemas.microsoft.com/office/drawing/2014/main" id="{50E2AE17-F838-4EC0-8552-3FB7B6EDE9F8}"/>
              </a:ext>
            </a:extLst>
          </p:cNvPr>
          <p:cNvSpPr/>
          <p:nvPr/>
        </p:nvSpPr>
        <p:spPr>
          <a:xfrm>
            <a:off x="730476" y="4467865"/>
            <a:ext cx="2088000" cy="20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lipse 14">
            <a:extLst>
              <a:ext uri="{FF2B5EF4-FFF2-40B4-BE49-F238E27FC236}">
                <a16:creationId xmlns:a16="http://schemas.microsoft.com/office/drawing/2014/main" id="{6EA46F1A-E527-438E-A4A7-4341709C759F}"/>
              </a:ext>
            </a:extLst>
          </p:cNvPr>
          <p:cNvSpPr/>
          <p:nvPr/>
        </p:nvSpPr>
        <p:spPr>
          <a:xfrm>
            <a:off x="6363648" y="4498074"/>
            <a:ext cx="2027592" cy="20275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aixaDeTexto 9">
            <a:extLst>
              <a:ext uri="{FF2B5EF4-FFF2-40B4-BE49-F238E27FC236}">
                <a16:creationId xmlns:a16="http://schemas.microsoft.com/office/drawing/2014/main" id="{A5ED195B-EE45-4199-996B-CA3A8722DC7A}"/>
              </a:ext>
            </a:extLst>
          </p:cNvPr>
          <p:cNvSpPr txBox="1"/>
          <p:nvPr/>
        </p:nvSpPr>
        <p:spPr>
          <a:xfrm>
            <a:off x="605601" y="237111"/>
            <a:ext cx="2190761" cy="4524315"/>
          </a:xfrm>
          <a:prstGeom prst="rect">
            <a:avLst/>
          </a:prstGeom>
          <a:noFill/>
        </p:spPr>
        <p:txBody>
          <a:bodyPr wrap="square" rtlCol="0">
            <a:spAutoFit/>
          </a:bodyPr>
          <a:lstStyle/>
          <a:p>
            <a:pPr marL="285750" indent="-285750">
              <a:buClr>
                <a:prstClr val="white"/>
              </a:buClr>
              <a:buFont typeface="Wingdings" panose="05000000000000000000" pitchFamily="2" charset="2"/>
              <a:buChar char="ü"/>
            </a:pPr>
            <a:r>
              <a:rPr lang="pt-BR" b="1" dirty="0">
                <a:solidFill>
                  <a:prstClr val="white"/>
                </a:solidFill>
              </a:rPr>
              <a:t>Apoia está se movimentando </a:t>
            </a:r>
            <a:r>
              <a:rPr lang="pt-BR" b="1" dirty="0">
                <a:solidFill>
                  <a:prstClr val="white"/>
                </a:solidFill>
                <a:sym typeface="Wingdings" panose="05000000000000000000" pitchFamily="2" charset="2"/>
              </a:rPr>
              <a:t></a:t>
            </a:r>
            <a:r>
              <a:rPr lang="pt-BR" b="1" dirty="0">
                <a:solidFill>
                  <a:prstClr val="white"/>
                </a:solidFill>
              </a:rPr>
              <a:t> só tem um local onde se encontra os resultados, aonde se EXECUTA AÇÕES (diferentes – Einstein).</a:t>
            </a:r>
          </a:p>
          <a:p>
            <a:pPr marL="285750" indent="-285750">
              <a:buClr>
                <a:prstClr val="white"/>
              </a:buClr>
              <a:buFont typeface="Wingdings" panose="05000000000000000000" pitchFamily="2" charset="2"/>
              <a:buChar char="ü"/>
            </a:pPr>
            <a:r>
              <a:rPr lang="pt-BR" b="1" dirty="0">
                <a:solidFill>
                  <a:prstClr val="white"/>
                </a:solidFill>
              </a:rPr>
              <a:t>Governo novo, ideias novas – tudo depende a forma que você vende o produto.</a:t>
            </a:r>
          </a:p>
          <a:p>
            <a:pPr marL="285750" indent="-285750">
              <a:buClr>
                <a:prstClr val="white"/>
              </a:buClr>
              <a:buFont typeface="Wingdings" panose="05000000000000000000" pitchFamily="2" charset="2"/>
              <a:buChar char="ü"/>
            </a:pPr>
            <a:endPar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endPar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aixaDeTexto 19">
            <a:extLst>
              <a:ext uri="{FF2B5EF4-FFF2-40B4-BE49-F238E27FC236}">
                <a16:creationId xmlns:a16="http://schemas.microsoft.com/office/drawing/2014/main" id="{D4B4A813-DB67-42FD-8183-14179A3C4722}"/>
              </a:ext>
            </a:extLst>
          </p:cNvPr>
          <p:cNvSpPr txBox="1"/>
          <p:nvPr/>
        </p:nvSpPr>
        <p:spPr>
          <a:xfrm>
            <a:off x="9111832" y="237111"/>
            <a:ext cx="2474567"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Aumento do número de concorrentes.</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Mercado</a:t>
            </a:r>
            <a:r>
              <a:rPr kumimoji="0" lang="pt-BR" sz="1800" b="1" i="0" u="none" strike="noStrike" kern="1200" cap="none" spc="0" normalizeH="0" noProof="0" dirty="0">
                <a:ln>
                  <a:noFill/>
                </a:ln>
                <a:solidFill>
                  <a:prstClr val="white"/>
                </a:solidFill>
                <a:effectLst/>
                <a:uLnTx/>
                <a:uFillTx/>
                <a:latin typeface="Calibri" panose="020F0502020204030204"/>
                <a:ea typeface="+mn-ea"/>
                <a:cs typeface="+mn-cs"/>
              </a:rPr>
              <a:t> não respeita o mercado.</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r>
              <a:rPr lang="pt-BR" b="1" baseline="0" dirty="0">
                <a:solidFill>
                  <a:prstClr val="white"/>
                </a:solidFill>
                <a:latin typeface="Calibri" panose="020F0502020204030204"/>
              </a:rPr>
              <a:t>Fim</a:t>
            </a:r>
            <a:r>
              <a:rPr lang="pt-BR" b="1" dirty="0">
                <a:solidFill>
                  <a:prstClr val="white"/>
                </a:solidFill>
                <a:latin typeface="Calibri" panose="020F0502020204030204"/>
              </a:rPr>
              <a:t> das intermediações com o surgimento de tecnologia que facilita e torna mais barato esse processo.</a:t>
            </a:r>
            <a:endPar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aixaDeTexto 20">
            <a:extLst>
              <a:ext uri="{FF2B5EF4-FFF2-40B4-BE49-F238E27FC236}">
                <a16:creationId xmlns:a16="http://schemas.microsoft.com/office/drawing/2014/main" id="{C45A8570-0DC1-4FCF-9B62-3BCC85FA6C06}"/>
              </a:ext>
            </a:extLst>
          </p:cNvPr>
          <p:cNvSpPr txBox="1"/>
          <p:nvPr/>
        </p:nvSpPr>
        <p:spPr>
          <a:xfrm>
            <a:off x="6221537" y="237111"/>
            <a:ext cx="2544482"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Convencer o governo a criar alguma campanha “Zap!” para fomentar</a:t>
            </a:r>
            <a:r>
              <a:rPr kumimoji="0" lang="pt-BR" sz="1800" b="1" i="0" u="none" strike="noStrike" kern="1200" cap="none" spc="0" normalizeH="0" noProof="0" dirty="0">
                <a:ln>
                  <a:noFill/>
                </a:ln>
                <a:solidFill>
                  <a:prstClr val="white"/>
                </a:solidFill>
                <a:effectLst/>
                <a:uLnTx/>
                <a:uFillTx/>
                <a:latin typeface="Calibri" panose="020F0502020204030204"/>
                <a:ea typeface="+mn-ea"/>
                <a:cs typeface="+mn-cs"/>
              </a:rPr>
              <a:t> o mercado.</a:t>
            </a:r>
            <a:endParaRPr lang="pt-BR" b="1"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r>
              <a:rPr lang="pt-BR" b="1" dirty="0">
                <a:solidFill>
                  <a:prstClr val="white"/>
                </a:solidFill>
                <a:latin typeface="Calibri" panose="020F0502020204030204"/>
              </a:rPr>
              <a:t>Mercado se inovar – posicionamento, mix, formas de entrega.</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ü"/>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Profissionalização do mercado – treinamentos,</a:t>
            </a:r>
            <a:r>
              <a:rPr kumimoji="0" lang="pt-BR" sz="1800" b="1" i="0" u="none" strike="noStrike" kern="1200" cap="none" spc="0" normalizeH="0" noProof="0" dirty="0">
                <a:ln>
                  <a:noFill/>
                </a:ln>
                <a:solidFill>
                  <a:prstClr val="white"/>
                </a:solidFill>
                <a:effectLst/>
                <a:uLnTx/>
                <a:uFillTx/>
                <a:latin typeface="Calibri" panose="020F0502020204030204"/>
                <a:ea typeface="+mn-ea"/>
                <a:cs typeface="+mn-cs"/>
              </a:rPr>
              <a:t> alinhamentos e controle.</a:t>
            </a:r>
            <a:endPar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CaixaDeTexto 22">
            <a:extLst>
              <a:ext uri="{FF2B5EF4-FFF2-40B4-BE49-F238E27FC236}">
                <a16:creationId xmlns:a16="http://schemas.microsoft.com/office/drawing/2014/main" id="{E7F1E82D-7D71-4411-9F93-5EC6BFD061AF}"/>
              </a:ext>
            </a:extLst>
          </p:cNvPr>
          <p:cNvSpPr txBox="1"/>
          <p:nvPr/>
        </p:nvSpPr>
        <p:spPr>
          <a:xfrm>
            <a:off x="3448991" y="209734"/>
            <a:ext cx="2411356" cy="2585323"/>
          </a:xfrm>
          <a:prstGeom prst="rect">
            <a:avLst/>
          </a:prstGeom>
          <a:noFill/>
        </p:spPr>
        <p:txBody>
          <a:bodyPr wrap="square" rtlCol="0">
            <a:spAutoFit/>
          </a:bodyPr>
          <a:lstStyle/>
          <a:p>
            <a:pPr marL="285750" indent="-285750">
              <a:buClr>
                <a:prstClr val="white"/>
              </a:buClr>
              <a:buFont typeface="Wingdings" panose="05000000000000000000" pitchFamily="2" charset="2"/>
              <a:buChar char="ü"/>
              <a:defRPr/>
            </a:pPr>
            <a:r>
              <a:rPr lang="pt-BR" b="1" dirty="0">
                <a:solidFill>
                  <a:prstClr val="white"/>
                </a:solidFill>
              </a:rPr>
              <a:t>Diminuiu desde o ultimo estudo o % de não conformidades.</a:t>
            </a:r>
          </a:p>
          <a:p>
            <a:pPr marL="285750" indent="-285750">
              <a:buClr>
                <a:prstClr val="white"/>
              </a:buClr>
              <a:buFont typeface="Wingdings" panose="05000000000000000000" pitchFamily="2" charset="2"/>
              <a:buChar char="ü"/>
              <a:defRPr/>
            </a:pPr>
            <a:r>
              <a:rPr lang="pt-BR" b="1" dirty="0">
                <a:solidFill>
                  <a:prstClr val="white"/>
                </a:solidFill>
              </a:rPr>
              <a:t>Tempo de levantamento das informações e reações ao mercado.</a:t>
            </a:r>
          </a:p>
        </p:txBody>
      </p:sp>
      <p:sp>
        <p:nvSpPr>
          <p:cNvPr id="24" name="CaixaDeTexto 23">
            <a:extLst>
              <a:ext uri="{FF2B5EF4-FFF2-40B4-BE49-F238E27FC236}">
                <a16:creationId xmlns:a16="http://schemas.microsoft.com/office/drawing/2014/main" id="{A6AB4CEE-CA55-492E-97BE-337E7354B81A}"/>
              </a:ext>
            </a:extLst>
          </p:cNvPr>
          <p:cNvSpPr txBox="1"/>
          <p:nvPr/>
        </p:nvSpPr>
        <p:spPr>
          <a:xfrm>
            <a:off x="1191380" y="4619313"/>
            <a:ext cx="1166192"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0" b="0" i="0" u="none" strike="noStrike" kern="1200" cap="none" spc="0" normalizeH="0" baseline="0" noProof="0" dirty="0">
                <a:ln>
                  <a:noFill/>
                </a:ln>
                <a:solidFill>
                  <a:srgbClr val="70AD47"/>
                </a:solidFill>
                <a:effectLst/>
                <a:uLnTx/>
                <a:uFillTx/>
                <a:latin typeface="Calibri" panose="020F0502020204030204"/>
                <a:ea typeface="+mn-ea"/>
                <a:cs typeface="+mn-cs"/>
              </a:rPr>
              <a:t>S</a:t>
            </a:r>
          </a:p>
        </p:txBody>
      </p:sp>
      <p:sp>
        <p:nvSpPr>
          <p:cNvPr id="25" name="Elipse 24">
            <a:extLst>
              <a:ext uri="{FF2B5EF4-FFF2-40B4-BE49-F238E27FC236}">
                <a16:creationId xmlns:a16="http://schemas.microsoft.com/office/drawing/2014/main" id="{1623E9C5-1270-43C9-8EF0-35022F8C21C6}"/>
              </a:ext>
            </a:extLst>
          </p:cNvPr>
          <p:cNvSpPr/>
          <p:nvPr/>
        </p:nvSpPr>
        <p:spPr>
          <a:xfrm>
            <a:off x="3416806" y="4269865"/>
            <a:ext cx="2484000" cy="2484000"/>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ipse 25">
            <a:extLst>
              <a:ext uri="{FF2B5EF4-FFF2-40B4-BE49-F238E27FC236}">
                <a16:creationId xmlns:a16="http://schemas.microsoft.com/office/drawing/2014/main" id="{B6A6D022-7D17-47A3-B6E3-0CC60C499608}"/>
              </a:ext>
            </a:extLst>
          </p:cNvPr>
          <p:cNvSpPr/>
          <p:nvPr/>
        </p:nvSpPr>
        <p:spPr>
          <a:xfrm>
            <a:off x="3637064" y="4467865"/>
            <a:ext cx="2088000" cy="20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aixaDeTexto 26">
            <a:extLst>
              <a:ext uri="{FF2B5EF4-FFF2-40B4-BE49-F238E27FC236}">
                <a16:creationId xmlns:a16="http://schemas.microsoft.com/office/drawing/2014/main" id="{B38D17C3-4D43-479C-9DD8-7DCD2CC377F1}"/>
              </a:ext>
            </a:extLst>
          </p:cNvPr>
          <p:cNvSpPr txBox="1"/>
          <p:nvPr/>
        </p:nvSpPr>
        <p:spPr>
          <a:xfrm>
            <a:off x="4075710" y="4619313"/>
            <a:ext cx="1166192"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0" b="0" i="0" u="none" strike="noStrike" kern="1200" cap="none" spc="0" normalizeH="0" baseline="0" noProof="0" dirty="0">
                <a:ln>
                  <a:noFill/>
                </a:ln>
                <a:solidFill>
                  <a:srgbClr val="C00000"/>
                </a:solidFill>
                <a:effectLst/>
                <a:uLnTx/>
                <a:uFillTx/>
                <a:latin typeface="Calibri" panose="020F0502020204030204"/>
                <a:ea typeface="+mn-ea"/>
                <a:cs typeface="+mn-cs"/>
              </a:rPr>
              <a:t>W</a:t>
            </a:r>
          </a:p>
        </p:txBody>
      </p:sp>
      <p:sp>
        <p:nvSpPr>
          <p:cNvPr id="28" name="Elipse 27">
            <a:extLst>
              <a:ext uri="{FF2B5EF4-FFF2-40B4-BE49-F238E27FC236}">
                <a16:creationId xmlns:a16="http://schemas.microsoft.com/office/drawing/2014/main" id="{FABE48A6-B017-4430-BBB7-ED6A080A29FC}"/>
              </a:ext>
            </a:extLst>
          </p:cNvPr>
          <p:cNvSpPr/>
          <p:nvPr/>
        </p:nvSpPr>
        <p:spPr>
          <a:xfrm>
            <a:off x="6289819" y="4269865"/>
            <a:ext cx="2484000" cy="2484000"/>
          </a:xfrm>
          <a:prstGeom prst="ellipse">
            <a:avLst/>
          </a:pr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ipse 28">
            <a:extLst>
              <a:ext uri="{FF2B5EF4-FFF2-40B4-BE49-F238E27FC236}">
                <a16:creationId xmlns:a16="http://schemas.microsoft.com/office/drawing/2014/main" id="{62DEDCA5-7710-49A3-89F7-A09171D6CC43}"/>
              </a:ext>
            </a:extLst>
          </p:cNvPr>
          <p:cNvSpPr/>
          <p:nvPr/>
        </p:nvSpPr>
        <p:spPr>
          <a:xfrm>
            <a:off x="6478598" y="4467865"/>
            <a:ext cx="2088000" cy="20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ixaDeTexto 17">
            <a:extLst>
              <a:ext uri="{FF2B5EF4-FFF2-40B4-BE49-F238E27FC236}">
                <a16:creationId xmlns:a16="http://schemas.microsoft.com/office/drawing/2014/main" id="{45FA0611-A205-4DAB-886F-BADD4EC732AD}"/>
              </a:ext>
            </a:extLst>
          </p:cNvPr>
          <p:cNvSpPr txBox="1"/>
          <p:nvPr/>
        </p:nvSpPr>
        <p:spPr>
          <a:xfrm>
            <a:off x="6939502" y="4619313"/>
            <a:ext cx="1166192"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0" b="0" i="0" u="none" strike="noStrike" kern="1200" cap="none" spc="0" normalizeH="0" baseline="0" noProof="0" dirty="0">
                <a:ln>
                  <a:noFill/>
                </a:ln>
                <a:solidFill>
                  <a:srgbClr val="2E75B6"/>
                </a:solidFill>
                <a:effectLst/>
                <a:uLnTx/>
                <a:uFillTx/>
                <a:latin typeface="Calibri" panose="020F0502020204030204"/>
                <a:ea typeface="+mn-ea"/>
                <a:cs typeface="+mn-cs"/>
              </a:rPr>
              <a:t>O</a:t>
            </a:r>
          </a:p>
        </p:txBody>
      </p:sp>
      <p:sp>
        <p:nvSpPr>
          <p:cNvPr id="31" name="Elipse 30">
            <a:extLst>
              <a:ext uri="{FF2B5EF4-FFF2-40B4-BE49-F238E27FC236}">
                <a16:creationId xmlns:a16="http://schemas.microsoft.com/office/drawing/2014/main" id="{1D8B38E8-FA00-4DC2-901D-1DB0788D1ACB}"/>
              </a:ext>
            </a:extLst>
          </p:cNvPr>
          <p:cNvSpPr/>
          <p:nvPr/>
        </p:nvSpPr>
        <p:spPr>
          <a:xfrm>
            <a:off x="9134266" y="4269865"/>
            <a:ext cx="2484000" cy="2484000"/>
          </a:xfrm>
          <a:prstGeom prst="ellipse">
            <a:avLst/>
          </a:prstGeom>
          <a:solidFill>
            <a:srgbClr val="ED7D3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ipse 31">
            <a:extLst>
              <a:ext uri="{FF2B5EF4-FFF2-40B4-BE49-F238E27FC236}">
                <a16:creationId xmlns:a16="http://schemas.microsoft.com/office/drawing/2014/main" id="{195DB2D8-B259-48E4-BAA6-0C93EC3CC366}"/>
              </a:ext>
            </a:extLst>
          </p:cNvPr>
          <p:cNvSpPr/>
          <p:nvPr/>
        </p:nvSpPr>
        <p:spPr>
          <a:xfrm>
            <a:off x="9337757" y="4467865"/>
            <a:ext cx="2088000" cy="20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aixaDeTexto 18">
            <a:extLst>
              <a:ext uri="{FF2B5EF4-FFF2-40B4-BE49-F238E27FC236}">
                <a16:creationId xmlns:a16="http://schemas.microsoft.com/office/drawing/2014/main" id="{C656545C-63E6-4742-B88F-FCE46DBFF5C4}"/>
              </a:ext>
            </a:extLst>
          </p:cNvPr>
          <p:cNvSpPr txBox="1"/>
          <p:nvPr/>
        </p:nvSpPr>
        <p:spPr>
          <a:xfrm>
            <a:off x="9798661" y="4619313"/>
            <a:ext cx="1166192"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0" b="0" i="0" u="none" strike="noStrike" kern="1200" cap="none" spc="0" normalizeH="0" baseline="0" noProof="0" dirty="0">
                <a:ln>
                  <a:noFill/>
                </a:ln>
                <a:solidFill>
                  <a:srgbClr val="ED7D31"/>
                </a:solidFill>
                <a:effectLst/>
                <a:uLnTx/>
                <a:uFillTx/>
                <a:latin typeface="Calibri" panose="020F0502020204030204"/>
                <a:ea typeface="+mn-ea"/>
                <a:cs typeface="+mn-cs"/>
              </a:rPr>
              <a:t>T</a:t>
            </a:r>
          </a:p>
        </p:txBody>
      </p:sp>
    </p:spTree>
    <p:extLst>
      <p:ext uri="{BB962C8B-B14F-4D97-AF65-F5344CB8AC3E}">
        <p14:creationId xmlns:p14="http://schemas.microsoft.com/office/powerpoint/2010/main" val="40733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ppt_x"/>
                                          </p:val>
                                        </p:tav>
                                        <p:tav tm="100000">
                                          <p:val>
                                            <p:strVal val="#ppt_x"/>
                                          </p:val>
                                        </p:tav>
                                      </p:tavLst>
                                    </p:anim>
                                    <p:anim calcmode="lin" valueType="num">
                                      <p:cBhvr additive="base">
                                        <p:cTn id="77" dur="500" fill="hold"/>
                                        <p:tgtEl>
                                          <p:spTgt spid="11"/>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ppt_x"/>
                                          </p:val>
                                        </p:tav>
                                        <p:tav tm="100000">
                                          <p:val>
                                            <p:strVal val="#ppt_x"/>
                                          </p:val>
                                        </p:tav>
                                      </p:tavLst>
                                    </p:anim>
                                    <p:anim calcmode="lin" valueType="num">
                                      <p:cBhvr additive="base">
                                        <p:cTn id="81" dur="500" fill="hold"/>
                                        <p:tgtEl>
                                          <p:spTgt spid="5"/>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ppt_x"/>
                                          </p:val>
                                        </p:tav>
                                        <p:tav tm="100000">
                                          <p:val>
                                            <p:strVal val="#ppt_x"/>
                                          </p:val>
                                        </p:tav>
                                      </p:tavLst>
                                    </p:anim>
                                    <p:anim calcmode="lin" valueType="num">
                                      <p:cBhvr additive="base">
                                        <p:cTn id="85" dur="500" fill="hold"/>
                                        <p:tgtEl>
                                          <p:spTgt spid="2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4" grpId="0" animBg="1"/>
      <p:bldP spid="5" grpId="0" animBg="1"/>
      <p:bldP spid="6" grpId="0" animBg="1"/>
      <p:bldP spid="12" grpId="0" animBg="1"/>
      <p:bldP spid="15" grpId="0" animBg="1"/>
      <p:bldP spid="10" grpId="0"/>
      <p:bldP spid="20" grpId="0"/>
      <p:bldP spid="21" grpId="0"/>
      <p:bldP spid="23" grpId="0"/>
      <p:bldP spid="24" grpId="0"/>
      <p:bldP spid="25" grpId="0" animBg="1"/>
      <p:bldP spid="26" grpId="0" animBg="1"/>
      <p:bldP spid="27" grpId="0"/>
      <p:bldP spid="28" grpId="0" animBg="1"/>
      <p:bldP spid="29" grpId="0" animBg="1"/>
      <p:bldP spid="18" grpId="0"/>
      <p:bldP spid="31" grpId="0" animBg="1"/>
      <p:bldP spid="32"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08282"/>
            </a:gs>
            <a:gs pos="53000">
              <a:srgbClr val="005F7B"/>
            </a:gs>
            <a:gs pos="31000">
              <a:srgbClr val="1C2F84"/>
            </a:gs>
            <a:gs pos="5000">
              <a:srgbClr val="312C94"/>
            </a:gs>
            <a:gs pos="100000">
              <a:srgbClr val="59C9A9"/>
            </a:gs>
          </a:gsLst>
          <a:lin ang="2700000" scaled="1"/>
          <a:tileRect/>
        </a:gradFill>
        <a:effectLst/>
      </p:bgPr>
    </p:bg>
    <p:spTree>
      <p:nvGrpSpPr>
        <p:cNvPr id="1" name=""/>
        <p:cNvGrpSpPr/>
        <p:nvPr/>
      </p:nvGrpSpPr>
      <p:grpSpPr>
        <a:xfrm>
          <a:off x="0" y="0"/>
          <a:ext cx="0" cy="0"/>
          <a:chOff x="0" y="0"/>
          <a:chExt cx="0" cy="0"/>
        </a:xfrm>
      </p:grpSpPr>
      <p:pic>
        <p:nvPicPr>
          <p:cNvPr id="162" name="Imagem 161">
            <a:extLst>
              <a:ext uri="{FF2B5EF4-FFF2-40B4-BE49-F238E27FC236}">
                <a16:creationId xmlns:a16="http://schemas.microsoft.com/office/drawing/2014/main" id="{4A40C22E-69B8-4982-B92A-08607B4CF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390" y="5928577"/>
            <a:ext cx="1342212" cy="795131"/>
          </a:xfrm>
          <a:prstGeom prst="rect">
            <a:avLst/>
          </a:prstGeom>
        </p:spPr>
      </p:pic>
      <p:sp>
        <p:nvSpPr>
          <p:cNvPr id="3" name="Retângulo 2">
            <a:extLst>
              <a:ext uri="{FF2B5EF4-FFF2-40B4-BE49-F238E27FC236}">
                <a16:creationId xmlns:a16="http://schemas.microsoft.com/office/drawing/2014/main" id="{9541F248-C849-4CF7-A98B-8BFC60454797}"/>
              </a:ext>
            </a:extLst>
          </p:cNvPr>
          <p:cNvSpPr/>
          <p:nvPr/>
        </p:nvSpPr>
        <p:spPr>
          <a:xfrm>
            <a:off x="668420" y="638802"/>
            <a:ext cx="11009230"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i="0" u="none" strike="noStrike" kern="1200" cap="none" spc="0" normalizeH="0" baseline="0" noProof="0" dirty="0">
                <a:ln>
                  <a:noFill/>
                </a:ln>
                <a:solidFill>
                  <a:prstClr val="white"/>
                </a:solidFill>
                <a:effectLst/>
                <a:uLnTx/>
                <a:uFillTx/>
                <a:latin typeface="Calibri" panose="020F0502020204030204"/>
                <a:ea typeface="+mn-ea"/>
                <a:cs typeface="+mn-cs"/>
              </a:rPr>
              <a:t>Conforme apresentado nessa pesquisa</a:t>
            </a:r>
            <a:r>
              <a:rPr lang="pt-BR" sz="2400" dirty="0">
                <a:solidFill>
                  <a:prstClr val="white"/>
                </a:solidFill>
                <a:latin typeface="Calibri" panose="020F0502020204030204"/>
              </a:rPr>
              <a:t>, o % de veículos Irregulares (</a:t>
            </a:r>
            <a:r>
              <a:rPr lang="pt-BR" sz="2400" dirty="0" err="1">
                <a:solidFill>
                  <a:prstClr val="white"/>
                </a:solidFill>
                <a:latin typeface="Calibri" panose="020F0502020204030204"/>
              </a:rPr>
              <a:t>Bloquedos</a:t>
            </a:r>
            <a:r>
              <a:rPr lang="pt-BR" sz="2400" dirty="0">
                <a:solidFill>
                  <a:prstClr val="white"/>
                </a:solidFill>
                <a:latin typeface="Calibri" panose="020F0502020204030204"/>
              </a:rPr>
              <a:t>) e Clandestinos, comparados a 2017, teve uma queda de 12,2%. Esse resultado pode ser justificado pela conscientização por parte da população ou até por algum tipo de atuação dos órgãos regulatórios. Os potenciais motivos dessa evolução não era um objeto desse estudo, por isso não temos embasamento para afirmar o que levou a esse resultado, apenas inferências.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2400" dirty="0">
              <a:solidFill>
                <a:prstClr val="white"/>
              </a:solidFill>
              <a:latin typeface="Calibri" panose="020F0502020204030204"/>
            </a:endParaRPr>
          </a:p>
          <a:p>
            <a:pPr lvl="0" algn="just"/>
            <a:r>
              <a:rPr lang="pt-BR" sz="2400" dirty="0">
                <a:solidFill>
                  <a:prstClr val="white"/>
                </a:solidFill>
                <a:latin typeface="Calibri" panose="020F0502020204030204"/>
              </a:rPr>
              <a:t>Apesar da melhora do quadro, nota-se ainda um número considerável – 34,80% </a:t>
            </a:r>
            <a:r>
              <a:rPr lang="pt-BR" sz="2400" dirty="0">
                <a:solidFill>
                  <a:prstClr val="white"/>
                </a:solidFill>
              </a:rPr>
              <a:t>–</a:t>
            </a:r>
            <a:r>
              <a:rPr lang="pt-BR" sz="2400" dirty="0">
                <a:solidFill>
                  <a:prstClr val="white"/>
                </a:solidFill>
                <a:latin typeface="Calibri" panose="020F0502020204030204"/>
              </a:rPr>
              <a:t> de veículos que se encontram em situações irregulares – bloqueados e clandestinos.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pt-BR" sz="240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pt-BR" sz="2400" i="0" u="none" strike="noStrike" kern="1200" cap="none" spc="0" normalizeH="0" baseline="0" noProof="0" dirty="0">
                <a:ln>
                  <a:noFill/>
                </a:ln>
                <a:solidFill>
                  <a:prstClr val="white"/>
                </a:solidFill>
                <a:effectLst/>
                <a:uLnTx/>
                <a:uFillTx/>
                <a:latin typeface="Calibri" panose="020F0502020204030204"/>
                <a:ea typeface="+mn-ea"/>
                <a:cs typeface="+mn-cs"/>
              </a:rPr>
              <a:t>Por fim, o principal ponto que queremos deixar aqui registrado é para apresentação do selo. A </a:t>
            </a:r>
            <a:r>
              <a:rPr kumimoji="0" lang="pt-BR" sz="2400" i="0" u="none" strike="noStrike" kern="1200" cap="none" spc="0" normalizeH="0" baseline="0" noProof="0" dirty="0" err="1">
                <a:ln>
                  <a:noFill/>
                </a:ln>
                <a:solidFill>
                  <a:prstClr val="white"/>
                </a:solidFill>
                <a:effectLst/>
                <a:uLnTx/>
                <a:uFillTx/>
                <a:latin typeface="Calibri" panose="020F0502020204030204"/>
                <a:ea typeface="+mn-ea"/>
                <a:cs typeface="+mn-cs"/>
              </a:rPr>
              <a:t>pesquis</a:t>
            </a:r>
            <a:r>
              <a:rPr lang="pt-BR" sz="2400" dirty="0">
                <a:solidFill>
                  <a:prstClr val="white"/>
                </a:solidFill>
                <a:latin typeface="Calibri" panose="020F0502020204030204"/>
              </a:rPr>
              <a:t>a constatou que esse lei não está sendo respeitada em 92% das situações avaliadas. Ou seja, aqui efetivamente existe uma oportunidade ímpar para criação de campanhas de conscientização e ações de fiscalização e advertência a fim de fazer com que a lei seja cumprida.</a:t>
            </a:r>
          </a:p>
        </p:txBody>
      </p:sp>
    </p:spTree>
    <p:extLst>
      <p:ext uri="{BB962C8B-B14F-4D97-AF65-F5344CB8AC3E}">
        <p14:creationId xmlns:p14="http://schemas.microsoft.com/office/powerpoint/2010/main" val="395050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VEICULOS GNV">
            <a:extLst>
              <a:ext uri="{FF2B5EF4-FFF2-40B4-BE49-F238E27FC236}">
                <a16:creationId xmlns:a16="http://schemas.microsoft.com/office/drawing/2014/main" id="{D5004FF3-8339-4811-9EEB-A69B94E7B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0"/>
            <a:ext cx="12192000" cy="5397500"/>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C256B528-D1C5-4329-BA58-F7153DC5BBF2}"/>
              </a:ext>
            </a:extLst>
          </p:cNvPr>
          <p:cNvSpPr/>
          <p:nvPr/>
        </p:nvSpPr>
        <p:spPr>
          <a:xfrm>
            <a:off x="0" y="0"/>
            <a:ext cx="12192000" cy="6858000"/>
          </a:xfrm>
          <a:prstGeom prst="rect">
            <a:avLst/>
          </a:prstGeom>
          <a:solidFill>
            <a:srgbClr val="2A2D8E">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Google Shape;57;p12">
            <a:extLst>
              <a:ext uri="{FF2B5EF4-FFF2-40B4-BE49-F238E27FC236}">
                <a16:creationId xmlns:a16="http://schemas.microsoft.com/office/drawing/2014/main" id="{B4D7E035-2120-488C-807D-718A319CB9B8}"/>
              </a:ext>
            </a:extLst>
          </p:cNvPr>
          <p:cNvSpPr txBox="1">
            <a:spLocks/>
          </p:cNvSpPr>
          <p:nvPr/>
        </p:nvSpPr>
        <p:spPr>
          <a:xfrm>
            <a:off x="1276643" y="4536881"/>
            <a:ext cx="7772400"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8000" b="1" dirty="0">
                <a:solidFill>
                  <a:srgbClr val="00A8A4"/>
                </a:solidFill>
                <a:latin typeface="Lato Regular"/>
              </a:rPr>
              <a:t>PESQUISA DE MERCADO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8000" b="1" dirty="0">
                <a:solidFill>
                  <a:schemeClr val="bg1"/>
                </a:solidFill>
                <a:latin typeface="Lato Regular"/>
              </a:rPr>
              <a:t>STATUS VEÍCULOS </a:t>
            </a:r>
            <a:r>
              <a:rPr kumimoji="0" lang="en-US" sz="8000" b="1" i="0" u="none" strike="noStrike" kern="1200" cap="none" spc="0" normalizeH="0" baseline="0" noProof="0" dirty="0">
                <a:ln>
                  <a:noFill/>
                </a:ln>
                <a:solidFill>
                  <a:schemeClr val="bg1"/>
                </a:solidFill>
                <a:effectLst/>
                <a:uLnTx/>
                <a:uFillTx/>
                <a:latin typeface="Lato Regular"/>
                <a:ea typeface="+mj-ea"/>
                <a:cs typeface="+mj-cs"/>
              </a:rPr>
              <a:t>GNV</a:t>
            </a:r>
          </a:p>
        </p:txBody>
      </p:sp>
      <p:sp>
        <p:nvSpPr>
          <p:cNvPr id="2" name="Retângulo 1">
            <a:extLst>
              <a:ext uri="{FF2B5EF4-FFF2-40B4-BE49-F238E27FC236}">
                <a16:creationId xmlns:a16="http://schemas.microsoft.com/office/drawing/2014/main" id="{C59F56D3-E6EA-46E3-9B9C-FC6F25FAF1A0}"/>
              </a:ext>
            </a:extLst>
          </p:cNvPr>
          <p:cNvSpPr/>
          <p:nvPr/>
        </p:nvSpPr>
        <p:spPr>
          <a:xfrm>
            <a:off x="0" y="0"/>
            <a:ext cx="12192000" cy="730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6B0080E0-6116-475B-830A-35681FBBE565}"/>
              </a:ext>
            </a:extLst>
          </p:cNvPr>
          <p:cNvSpPr/>
          <p:nvPr/>
        </p:nvSpPr>
        <p:spPr>
          <a:xfrm>
            <a:off x="0" y="6127750"/>
            <a:ext cx="12192000" cy="730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175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08282"/>
            </a:gs>
            <a:gs pos="53000">
              <a:srgbClr val="005F7B"/>
            </a:gs>
            <a:gs pos="31000">
              <a:srgbClr val="1C2F84"/>
            </a:gs>
            <a:gs pos="5000">
              <a:srgbClr val="312C94"/>
            </a:gs>
            <a:gs pos="100000">
              <a:srgbClr val="59C9A9"/>
            </a:gs>
          </a:gsLst>
          <a:lin ang="2700000" scaled="1"/>
          <a:tileRect/>
        </a:gradFill>
        <a:effectLst/>
      </p:bgPr>
    </p:bg>
    <p:spTree>
      <p:nvGrpSpPr>
        <p:cNvPr id="1" name=""/>
        <p:cNvGrpSpPr/>
        <p:nvPr/>
      </p:nvGrpSpPr>
      <p:grpSpPr>
        <a:xfrm>
          <a:off x="0" y="0"/>
          <a:ext cx="0" cy="0"/>
          <a:chOff x="0" y="0"/>
          <a:chExt cx="0" cy="0"/>
        </a:xfrm>
      </p:grpSpPr>
      <p:pic>
        <p:nvPicPr>
          <p:cNvPr id="162" name="Imagem 161">
            <a:extLst>
              <a:ext uri="{FF2B5EF4-FFF2-40B4-BE49-F238E27FC236}">
                <a16:creationId xmlns:a16="http://schemas.microsoft.com/office/drawing/2014/main" id="{4A40C22E-69B8-4982-B92A-08607B4CF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390" y="5928577"/>
            <a:ext cx="1342212" cy="795131"/>
          </a:xfrm>
          <a:prstGeom prst="rect">
            <a:avLst/>
          </a:prstGeom>
        </p:spPr>
      </p:pic>
      <p:sp>
        <p:nvSpPr>
          <p:cNvPr id="3" name="Retângulo 2">
            <a:extLst>
              <a:ext uri="{FF2B5EF4-FFF2-40B4-BE49-F238E27FC236}">
                <a16:creationId xmlns:a16="http://schemas.microsoft.com/office/drawing/2014/main" id="{9541F248-C849-4CF7-A98B-8BFC60454797}"/>
              </a:ext>
            </a:extLst>
          </p:cNvPr>
          <p:cNvSpPr/>
          <p:nvPr/>
        </p:nvSpPr>
        <p:spPr>
          <a:xfrm>
            <a:off x="668420" y="638802"/>
            <a:ext cx="10416922" cy="5447645"/>
          </a:xfrm>
          <a:prstGeom prst="rect">
            <a:avLst/>
          </a:prstGeom>
        </p:spPr>
        <p:txBody>
          <a:bodyPr wrap="square">
            <a:spAutoFit/>
          </a:bodyPr>
          <a:lstStyle/>
          <a:p>
            <a:pPr algn="just"/>
            <a:r>
              <a:rPr lang="pt-BR" sz="2400" b="1" dirty="0">
                <a:solidFill>
                  <a:schemeClr val="bg1"/>
                </a:solidFill>
              </a:rPr>
              <a:t>MEDIDAS LEGAIS DE COMBATE AS IRREGULARIDADES E CLANDESTINIDADE:</a:t>
            </a:r>
          </a:p>
          <a:p>
            <a:pPr algn="just"/>
            <a:endParaRPr lang="pt-BR" b="1" dirty="0">
              <a:solidFill>
                <a:schemeClr val="bg1"/>
              </a:solidFill>
            </a:endParaRPr>
          </a:p>
          <a:p>
            <a:pPr algn="just"/>
            <a:r>
              <a:rPr lang="pt-BR" dirty="0">
                <a:solidFill>
                  <a:schemeClr val="bg1"/>
                </a:solidFill>
              </a:rPr>
              <a:t>O CTB – Código de Trânsito Brasileiro – Lei nº 9.503 de setembro de 1997, apresenta a</a:t>
            </a:r>
          </a:p>
          <a:p>
            <a:pPr algn="just"/>
            <a:r>
              <a:rPr lang="pt-BR" dirty="0">
                <a:solidFill>
                  <a:schemeClr val="bg1"/>
                </a:solidFill>
              </a:rPr>
              <a:t>legislação federal a ser aplicada:</a:t>
            </a:r>
          </a:p>
          <a:p>
            <a:pPr algn="just"/>
            <a:r>
              <a:rPr lang="pt-BR" dirty="0">
                <a:solidFill>
                  <a:schemeClr val="bg1"/>
                </a:solidFill>
              </a:rPr>
              <a:t>Art. 21 – I indica que compete aos órgãos executivos rodoviários cumprir e fazer cumprir a legislação e as normas de trânsito.</a:t>
            </a:r>
          </a:p>
          <a:p>
            <a:pPr algn="just"/>
            <a:r>
              <a:rPr lang="pt-BR" dirty="0">
                <a:solidFill>
                  <a:schemeClr val="bg1"/>
                </a:solidFill>
              </a:rPr>
              <a:t>Art. 98 Nenhum proprietário ou responsável poderá, sem prévia autorização da autoridade competente, fazer ou ordenar que sejam feitas no veículo modificações de suas características de fábrica.</a:t>
            </a:r>
          </a:p>
          <a:p>
            <a:pPr algn="just"/>
            <a:r>
              <a:rPr lang="pt-BR" dirty="0">
                <a:solidFill>
                  <a:schemeClr val="bg1"/>
                </a:solidFill>
              </a:rPr>
              <a:t>Art. 161 define que constitui infração de trânsito a inobservância de qualquer preceito do CTB, da  legislação complementar (onde está inserida a regulamentação do INMETRO) ou das resoluções do CONTRAN.</a:t>
            </a:r>
          </a:p>
          <a:p>
            <a:pPr algn="just"/>
            <a:r>
              <a:rPr lang="pt-BR" dirty="0">
                <a:solidFill>
                  <a:schemeClr val="bg1"/>
                </a:solidFill>
              </a:rPr>
              <a:t>Art. 230 – V proíbe a condução de veículo que não esteja registrado e devidamente licenciado (que é o caso de veículos com Kit GNV clandestino ou irregular).</a:t>
            </a:r>
          </a:p>
          <a:p>
            <a:pPr algn="just"/>
            <a:r>
              <a:rPr lang="pt-BR" dirty="0">
                <a:solidFill>
                  <a:schemeClr val="bg1"/>
                </a:solidFill>
              </a:rPr>
              <a:t>Art. 230 – VII proíbe a condução de veículo com a cor ou característica alterada (que é o caso de veículos com Kit GNV clandestino).</a:t>
            </a:r>
          </a:p>
          <a:p>
            <a:pPr algn="just"/>
            <a:r>
              <a:rPr lang="pt-BR" dirty="0">
                <a:solidFill>
                  <a:schemeClr val="bg1"/>
                </a:solidFill>
              </a:rPr>
              <a:t>Art. 230 – VIII proíbe a condução de veículo sem ter sido submetido à inspeção de segurança veicular, quando obrigatória (que é o caso de veículos com Kit GNV clandestino ou irregular inclusive a </a:t>
            </a:r>
            <a:r>
              <a:rPr lang="pt-BR" dirty="0" err="1">
                <a:solidFill>
                  <a:schemeClr val="bg1"/>
                </a:solidFill>
              </a:rPr>
              <a:t>reinspeção</a:t>
            </a:r>
            <a:r>
              <a:rPr lang="pt-BR" dirty="0">
                <a:solidFill>
                  <a:schemeClr val="bg1"/>
                </a:solidFill>
              </a:rPr>
              <a:t> anual e porte do selo GNV do INMETRO na validade).</a:t>
            </a:r>
          </a:p>
          <a:p>
            <a:pPr algn="just"/>
            <a:r>
              <a:rPr lang="pt-BR" dirty="0">
                <a:solidFill>
                  <a:schemeClr val="bg1"/>
                </a:solidFill>
              </a:rPr>
              <a:t>Art. 232 proíbe conduzir o veículo sem os documentos de porte obrigatório (incluindo o Selo GNV do INMETRO na validade e renovado anualmente).</a:t>
            </a:r>
          </a:p>
        </p:txBody>
      </p:sp>
    </p:spTree>
    <p:extLst>
      <p:ext uri="{BB962C8B-B14F-4D97-AF65-F5344CB8AC3E}">
        <p14:creationId xmlns:p14="http://schemas.microsoft.com/office/powerpoint/2010/main" val="143294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0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to 20">
            <a:extLst>
              <a:ext uri="{FF2B5EF4-FFF2-40B4-BE49-F238E27FC236}">
                <a16:creationId xmlns:a16="http://schemas.microsoft.com/office/drawing/2014/main" id="{CD91A03E-180E-4E88-AB4B-32499FDD8374}"/>
              </a:ext>
            </a:extLst>
          </p:cNvPr>
          <p:cNvCxnSpPr>
            <a:cxnSpLocks/>
          </p:cNvCxnSpPr>
          <p:nvPr/>
        </p:nvCxnSpPr>
        <p:spPr>
          <a:xfrm>
            <a:off x="7901167" y="3412796"/>
            <a:ext cx="1111523"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34E0EE02-C811-4859-8EFE-BBD73803055E}"/>
              </a:ext>
            </a:extLst>
          </p:cNvPr>
          <p:cNvCxnSpPr>
            <a:cxnSpLocks/>
          </p:cNvCxnSpPr>
          <p:nvPr/>
        </p:nvCxnSpPr>
        <p:spPr>
          <a:xfrm>
            <a:off x="6113599" y="3412796"/>
            <a:ext cx="1174477"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BAD02AD6-FEBA-4CDC-9770-DDFAE6D2E3BB}"/>
              </a:ext>
            </a:extLst>
          </p:cNvPr>
          <p:cNvSpPr/>
          <p:nvPr/>
        </p:nvSpPr>
        <p:spPr>
          <a:xfrm>
            <a:off x="4647402" y="2847510"/>
            <a:ext cx="1126435" cy="1123122"/>
          </a:xfrm>
          <a:prstGeom prst="ellipse">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Calisto MT" panose="02040603050505030304" pitchFamily="18" charset="0"/>
              </a:rPr>
              <a:t>2</a:t>
            </a:r>
          </a:p>
        </p:txBody>
      </p:sp>
      <p:sp>
        <p:nvSpPr>
          <p:cNvPr id="15" name="Elipse 14">
            <a:extLst>
              <a:ext uri="{FF2B5EF4-FFF2-40B4-BE49-F238E27FC236}">
                <a16:creationId xmlns:a16="http://schemas.microsoft.com/office/drawing/2014/main" id="{B91A214A-63C0-43B5-BA4C-2AA0C5D6CE52}"/>
              </a:ext>
            </a:extLst>
          </p:cNvPr>
          <p:cNvSpPr/>
          <p:nvPr/>
        </p:nvSpPr>
        <p:spPr>
          <a:xfrm>
            <a:off x="6951806" y="2851235"/>
            <a:ext cx="1126435" cy="1123122"/>
          </a:xfrm>
          <a:prstGeom prst="ellipse">
            <a:avLst/>
          </a:prstGeom>
          <a:solidFill>
            <a:srgbClr val="2E2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Calisto MT" panose="02040603050505030304" pitchFamily="18" charset="0"/>
              </a:rPr>
              <a:t>3</a:t>
            </a:r>
          </a:p>
        </p:txBody>
      </p:sp>
      <p:sp>
        <p:nvSpPr>
          <p:cNvPr id="16" name="Elipse 15">
            <a:extLst>
              <a:ext uri="{FF2B5EF4-FFF2-40B4-BE49-F238E27FC236}">
                <a16:creationId xmlns:a16="http://schemas.microsoft.com/office/drawing/2014/main" id="{EAA66026-AAFC-46D0-9673-354A82549973}"/>
              </a:ext>
            </a:extLst>
          </p:cNvPr>
          <p:cNvSpPr/>
          <p:nvPr/>
        </p:nvSpPr>
        <p:spPr>
          <a:xfrm>
            <a:off x="9487157" y="2851235"/>
            <a:ext cx="1126435" cy="1123122"/>
          </a:xfrm>
          <a:prstGeom prst="ellipse">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Calisto MT" panose="02040603050505030304" pitchFamily="18" charset="0"/>
              </a:rPr>
              <a:t>4</a:t>
            </a:r>
          </a:p>
        </p:txBody>
      </p:sp>
      <p:sp>
        <p:nvSpPr>
          <p:cNvPr id="24" name="CaixaDeTexto 23">
            <a:extLst>
              <a:ext uri="{FF2B5EF4-FFF2-40B4-BE49-F238E27FC236}">
                <a16:creationId xmlns:a16="http://schemas.microsoft.com/office/drawing/2014/main" id="{EE524658-C00D-4CDB-9942-CC3AE4F870D6}"/>
              </a:ext>
            </a:extLst>
          </p:cNvPr>
          <p:cNvSpPr txBox="1"/>
          <p:nvPr/>
        </p:nvSpPr>
        <p:spPr>
          <a:xfrm>
            <a:off x="4381511" y="4224073"/>
            <a:ext cx="1732375" cy="400110"/>
          </a:xfrm>
          <a:prstGeom prst="rect">
            <a:avLst/>
          </a:prstGeom>
          <a:noFill/>
        </p:spPr>
        <p:txBody>
          <a:bodyPr wrap="square" rtlCol="0">
            <a:spAutoFit/>
          </a:bodyPr>
          <a:lstStyle/>
          <a:p>
            <a:pPr algn="ctr"/>
            <a:r>
              <a:rPr lang="pt-BR" sz="2000" b="1" dirty="0">
                <a:solidFill>
                  <a:schemeClr val="tx1">
                    <a:lumMod val="50000"/>
                    <a:lumOff val="50000"/>
                  </a:schemeClr>
                </a:solidFill>
                <a:latin typeface="Lato regular"/>
              </a:rPr>
              <a:t>Metodologia</a:t>
            </a:r>
          </a:p>
        </p:txBody>
      </p:sp>
      <p:sp>
        <p:nvSpPr>
          <p:cNvPr id="25" name="CaixaDeTexto 24">
            <a:extLst>
              <a:ext uri="{FF2B5EF4-FFF2-40B4-BE49-F238E27FC236}">
                <a16:creationId xmlns:a16="http://schemas.microsoft.com/office/drawing/2014/main" id="{D0DD878A-7D6B-49A1-8AF3-7EB658D23CA5}"/>
              </a:ext>
            </a:extLst>
          </p:cNvPr>
          <p:cNvSpPr txBox="1"/>
          <p:nvPr/>
        </p:nvSpPr>
        <p:spPr>
          <a:xfrm>
            <a:off x="6743517" y="4237325"/>
            <a:ext cx="1596885" cy="400110"/>
          </a:xfrm>
          <a:prstGeom prst="rect">
            <a:avLst/>
          </a:prstGeom>
          <a:noFill/>
        </p:spPr>
        <p:txBody>
          <a:bodyPr wrap="square" rtlCol="0">
            <a:spAutoFit/>
          </a:bodyPr>
          <a:lstStyle>
            <a:defPPr>
              <a:defRPr lang="pt-BR"/>
            </a:defPPr>
            <a:lvl1pPr algn="ctr">
              <a:defRPr sz="2000" b="1">
                <a:solidFill>
                  <a:schemeClr val="tx1">
                    <a:lumMod val="50000"/>
                    <a:lumOff val="50000"/>
                  </a:schemeClr>
                </a:solidFill>
                <a:latin typeface="Lato regular"/>
              </a:defRPr>
            </a:lvl1pPr>
          </a:lstStyle>
          <a:p>
            <a:r>
              <a:rPr lang="pt-BR" dirty="0"/>
              <a:t>Resultados</a:t>
            </a:r>
          </a:p>
        </p:txBody>
      </p:sp>
      <p:sp>
        <p:nvSpPr>
          <p:cNvPr id="26" name="CaixaDeTexto 25">
            <a:extLst>
              <a:ext uri="{FF2B5EF4-FFF2-40B4-BE49-F238E27FC236}">
                <a16:creationId xmlns:a16="http://schemas.microsoft.com/office/drawing/2014/main" id="{B808166A-F712-4461-A520-3EA54451BDEE}"/>
              </a:ext>
            </a:extLst>
          </p:cNvPr>
          <p:cNvSpPr txBox="1"/>
          <p:nvPr/>
        </p:nvSpPr>
        <p:spPr>
          <a:xfrm>
            <a:off x="8874882" y="4224073"/>
            <a:ext cx="2487911" cy="707886"/>
          </a:xfrm>
          <a:prstGeom prst="rect">
            <a:avLst/>
          </a:prstGeom>
          <a:noFill/>
        </p:spPr>
        <p:txBody>
          <a:bodyPr wrap="square" rtlCol="0">
            <a:spAutoFit/>
          </a:bodyPr>
          <a:lstStyle>
            <a:defPPr>
              <a:defRPr lang="pt-BR"/>
            </a:defPPr>
            <a:lvl1pPr algn="ctr">
              <a:defRPr sz="2000" b="1">
                <a:solidFill>
                  <a:schemeClr val="tx1">
                    <a:lumMod val="50000"/>
                    <a:lumOff val="50000"/>
                  </a:schemeClr>
                </a:solidFill>
                <a:latin typeface="Lato regular"/>
              </a:defRPr>
            </a:lvl1pPr>
          </a:lstStyle>
          <a:p>
            <a:r>
              <a:rPr lang="pt-BR" dirty="0"/>
              <a:t>Considerações GGV</a:t>
            </a:r>
          </a:p>
        </p:txBody>
      </p:sp>
      <p:sp>
        <p:nvSpPr>
          <p:cNvPr id="23" name="CaixaDeTexto 22">
            <a:extLst>
              <a:ext uri="{FF2B5EF4-FFF2-40B4-BE49-F238E27FC236}">
                <a16:creationId xmlns:a16="http://schemas.microsoft.com/office/drawing/2014/main" id="{47AA18A9-A89A-4A47-A17A-D51ACB5BB45D}"/>
              </a:ext>
            </a:extLst>
          </p:cNvPr>
          <p:cNvSpPr txBox="1"/>
          <p:nvPr/>
        </p:nvSpPr>
        <p:spPr>
          <a:xfrm>
            <a:off x="3369644" y="711664"/>
            <a:ext cx="5452711" cy="523220"/>
          </a:xfrm>
          <a:prstGeom prst="rect">
            <a:avLst/>
          </a:prstGeom>
          <a:noFill/>
        </p:spPr>
        <p:txBody>
          <a:bodyPr wrap="none" rtlCol="0">
            <a:spAutoFit/>
          </a:bodyPr>
          <a:lstStyle/>
          <a:p>
            <a:pPr algn="ctr"/>
            <a:r>
              <a:rPr lang="pt-BR" sz="2800" b="1" dirty="0">
                <a:solidFill>
                  <a:srgbClr val="1D2F85"/>
                </a:solidFill>
                <a:latin typeface="Arial Rounded MT Bold" panose="020F0704030504030204" pitchFamily="34" charset="0"/>
                <a:ea typeface="Adobe Gothic Std B" panose="020B0800000000000000" pitchFamily="34" charset="-128"/>
              </a:rPr>
              <a:t>ESCOPO DA APRESENTAÇÃO</a:t>
            </a:r>
          </a:p>
        </p:txBody>
      </p:sp>
      <p:sp>
        <p:nvSpPr>
          <p:cNvPr id="28" name="Retângulo 27">
            <a:extLst>
              <a:ext uri="{FF2B5EF4-FFF2-40B4-BE49-F238E27FC236}">
                <a16:creationId xmlns:a16="http://schemas.microsoft.com/office/drawing/2014/main" id="{973F6D08-7FD7-4B7F-8868-2B2615219CC3}"/>
              </a:ext>
            </a:extLst>
          </p:cNvPr>
          <p:cNvSpPr/>
          <p:nvPr/>
        </p:nvSpPr>
        <p:spPr>
          <a:xfrm>
            <a:off x="9552159" y="42413"/>
            <a:ext cx="2568000" cy="154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Imagem 28">
            <a:extLst>
              <a:ext uri="{FF2B5EF4-FFF2-40B4-BE49-F238E27FC236}">
                <a16:creationId xmlns:a16="http://schemas.microsoft.com/office/drawing/2014/main" id="{F121DF5D-1194-4910-A105-2D540E23F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005" y="394179"/>
            <a:ext cx="1390990" cy="808121"/>
          </a:xfrm>
          <a:prstGeom prst="rect">
            <a:avLst/>
          </a:prstGeom>
        </p:spPr>
      </p:pic>
      <p:cxnSp>
        <p:nvCxnSpPr>
          <p:cNvPr id="13" name="Conector reto 12">
            <a:extLst>
              <a:ext uri="{FF2B5EF4-FFF2-40B4-BE49-F238E27FC236}">
                <a16:creationId xmlns:a16="http://schemas.microsoft.com/office/drawing/2014/main" id="{F1DE5489-2972-4F6F-B1FC-501C90303208}"/>
              </a:ext>
            </a:extLst>
          </p:cNvPr>
          <p:cNvCxnSpPr>
            <a:cxnSpLocks/>
          </p:cNvCxnSpPr>
          <p:nvPr/>
        </p:nvCxnSpPr>
        <p:spPr>
          <a:xfrm>
            <a:off x="3026468" y="3429000"/>
            <a:ext cx="1111523"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AAA92679-3A19-47D3-BFA8-D93CFE8CBDA5}"/>
              </a:ext>
            </a:extLst>
          </p:cNvPr>
          <p:cNvSpPr/>
          <p:nvPr/>
        </p:nvSpPr>
        <p:spPr>
          <a:xfrm>
            <a:off x="2077107" y="2867439"/>
            <a:ext cx="1126435" cy="1123122"/>
          </a:xfrm>
          <a:prstGeom prst="ellipse">
            <a:avLst/>
          </a:prstGeom>
          <a:solidFill>
            <a:srgbClr val="2E2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Calisto MT" panose="02040603050505030304" pitchFamily="18" charset="0"/>
              </a:rPr>
              <a:t>1</a:t>
            </a:r>
          </a:p>
        </p:txBody>
      </p:sp>
      <p:sp>
        <p:nvSpPr>
          <p:cNvPr id="18" name="CaixaDeTexto 17">
            <a:extLst>
              <a:ext uri="{FF2B5EF4-FFF2-40B4-BE49-F238E27FC236}">
                <a16:creationId xmlns:a16="http://schemas.microsoft.com/office/drawing/2014/main" id="{0926548D-C467-4C9B-B093-736E9A6F851D}"/>
              </a:ext>
            </a:extLst>
          </p:cNvPr>
          <p:cNvSpPr txBox="1"/>
          <p:nvPr/>
        </p:nvSpPr>
        <p:spPr>
          <a:xfrm>
            <a:off x="1868818" y="4253529"/>
            <a:ext cx="1596885" cy="707886"/>
          </a:xfrm>
          <a:prstGeom prst="rect">
            <a:avLst/>
          </a:prstGeom>
          <a:noFill/>
        </p:spPr>
        <p:txBody>
          <a:bodyPr wrap="square" rtlCol="0">
            <a:spAutoFit/>
          </a:bodyPr>
          <a:lstStyle>
            <a:defPPr>
              <a:defRPr lang="pt-BR"/>
            </a:defPPr>
            <a:lvl1pPr algn="ctr">
              <a:defRPr sz="2000" b="1">
                <a:solidFill>
                  <a:schemeClr val="tx1">
                    <a:lumMod val="50000"/>
                    <a:lumOff val="50000"/>
                  </a:schemeClr>
                </a:solidFill>
                <a:latin typeface="Lato regular"/>
              </a:defRPr>
            </a:lvl1pPr>
          </a:lstStyle>
          <a:p>
            <a:r>
              <a:rPr lang="pt-BR" dirty="0"/>
              <a:t>Objetivos de Pesquisa</a:t>
            </a:r>
          </a:p>
        </p:txBody>
      </p:sp>
    </p:spTree>
    <p:extLst>
      <p:ext uri="{BB962C8B-B14F-4D97-AF65-F5344CB8AC3E}">
        <p14:creationId xmlns:p14="http://schemas.microsoft.com/office/powerpoint/2010/main" val="23574617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BB7CA09-279D-4567-80C9-D059FD55F43C}"/>
              </a:ext>
            </a:extLst>
          </p:cNvPr>
          <p:cNvSpPr/>
          <p:nvPr/>
        </p:nvSpPr>
        <p:spPr>
          <a:xfrm>
            <a:off x="0" y="0"/>
            <a:ext cx="12191998" cy="6871251"/>
          </a:xfrm>
          <a:prstGeom prst="rect">
            <a:avLst/>
          </a:prstGeom>
          <a:solidFill>
            <a:srgbClr val="1D2F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tângulo: Cantos Arredondados 4">
            <a:extLst>
              <a:ext uri="{FF2B5EF4-FFF2-40B4-BE49-F238E27FC236}">
                <a16:creationId xmlns:a16="http://schemas.microsoft.com/office/drawing/2014/main" id="{D78EB73B-5150-4FBC-A242-B2B2C13EDC16}"/>
              </a:ext>
            </a:extLst>
          </p:cNvPr>
          <p:cNvSpPr/>
          <p:nvPr/>
        </p:nvSpPr>
        <p:spPr>
          <a:xfrm>
            <a:off x="637736" y="464234"/>
            <a:ext cx="10916529" cy="5795889"/>
          </a:xfrm>
          <a:prstGeom prst="roundRect">
            <a:avLst/>
          </a:prstGeom>
          <a:noFill/>
          <a:ln>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57;p12">
            <a:extLst>
              <a:ext uri="{FF2B5EF4-FFF2-40B4-BE49-F238E27FC236}">
                <a16:creationId xmlns:a16="http://schemas.microsoft.com/office/drawing/2014/main" id="{D2D345C6-0801-4D64-8D12-E4EE78F6BEDF}"/>
              </a:ext>
            </a:extLst>
          </p:cNvPr>
          <p:cNvSpPr txBox="1">
            <a:spLocks/>
          </p:cNvSpPr>
          <p:nvPr/>
        </p:nvSpPr>
        <p:spPr>
          <a:xfrm>
            <a:off x="1276643" y="4841677"/>
            <a:ext cx="7772400"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Lato Regular"/>
                <a:ea typeface="+mj-ea"/>
                <a:cs typeface="+mj-cs"/>
              </a:rPr>
              <a:t>OBJETIVOS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Lato Regular"/>
                <a:ea typeface="+mj-ea"/>
                <a:cs typeface="+mj-cs"/>
              </a:rPr>
              <a:t>DE PESQUISA</a:t>
            </a:r>
          </a:p>
        </p:txBody>
      </p:sp>
      <p:sp>
        <p:nvSpPr>
          <p:cNvPr id="8" name="Retângulo 7">
            <a:extLst>
              <a:ext uri="{FF2B5EF4-FFF2-40B4-BE49-F238E27FC236}">
                <a16:creationId xmlns:a16="http://schemas.microsoft.com/office/drawing/2014/main" id="{A06FA11D-983C-4F5C-8731-7CC0D27FE12E}"/>
              </a:ext>
            </a:extLst>
          </p:cNvPr>
          <p:cNvSpPr/>
          <p:nvPr/>
        </p:nvSpPr>
        <p:spPr>
          <a:xfrm>
            <a:off x="10653822" y="340838"/>
            <a:ext cx="1074870" cy="1153551"/>
          </a:xfrm>
          <a:prstGeom prst="rect">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7200" b="0" i="0" u="none" strike="noStrike" kern="1200" cap="none" spc="0" normalizeH="0" baseline="0" noProof="0" dirty="0">
              <a:ln>
                <a:noFill/>
              </a:ln>
              <a:solidFill>
                <a:prstClr val="white"/>
              </a:solidFill>
              <a:effectLst/>
              <a:uLnTx/>
              <a:uFillTx/>
              <a:latin typeface="Lato Regular"/>
              <a:ea typeface="+mn-ea"/>
              <a:cs typeface="+mn-cs"/>
            </a:endParaRPr>
          </a:p>
        </p:txBody>
      </p:sp>
      <p:pic>
        <p:nvPicPr>
          <p:cNvPr id="11" name="Gráfico 10" descr="Manual">
            <a:extLst>
              <a:ext uri="{FF2B5EF4-FFF2-40B4-BE49-F238E27FC236}">
                <a16:creationId xmlns:a16="http://schemas.microsoft.com/office/drawing/2014/main" id="{8BD5A1F9-017B-4A43-8C99-A1390AFE53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824" y="349194"/>
            <a:ext cx="1145195" cy="1145195"/>
          </a:xfrm>
          <a:prstGeom prst="rect">
            <a:avLst/>
          </a:prstGeom>
        </p:spPr>
      </p:pic>
    </p:spTree>
    <p:extLst>
      <p:ext uri="{BB962C8B-B14F-4D97-AF65-F5344CB8AC3E}">
        <p14:creationId xmlns:p14="http://schemas.microsoft.com/office/powerpoint/2010/main" val="78600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BAEE3D7-83A7-4333-AFE8-D49819932054}"/>
              </a:ext>
            </a:extLst>
          </p:cNvPr>
          <p:cNvSpPr txBox="1"/>
          <p:nvPr/>
        </p:nvSpPr>
        <p:spPr>
          <a:xfrm>
            <a:off x="1092214" y="2961587"/>
            <a:ext cx="81361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312D95"/>
                </a:solidFill>
                <a:effectLst/>
                <a:uLnTx/>
                <a:uFillTx/>
                <a:latin typeface="Arial Rounded MT Bold" panose="020F0704030504030204" pitchFamily="34" charset="0"/>
                <a:ea typeface="Adobe Gothic Std B" panose="020B0800000000000000" pitchFamily="34" charset="-128"/>
                <a:cs typeface="+mn-cs"/>
              </a:rPr>
              <a:t>Identificar a atual situação da frota de veículos GNV do Paraná</a:t>
            </a:r>
            <a:r>
              <a:rPr kumimoji="0" lang="pt-BR" sz="2800" b="0" i="0" u="none" strike="noStrike" kern="1200" cap="none" spc="0" normalizeH="0" noProof="0" dirty="0">
                <a:ln>
                  <a:noFill/>
                </a:ln>
                <a:solidFill>
                  <a:srgbClr val="312D95"/>
                </a:solidFill>
                <a:effectLst/>
                <a:uLnTx/>
                <a:uFillTx/>
                <a:latin typeface="Arial Rounded MT Bold" panose="020F0704030504030204" pitchFamily="34" charset="0"/>
                <a:ea typeface="Adobe Gothic Std B" panose="020B0800000000000000" pitchFamily="34" charset="-128"/>
                <a:cs typeface="+mn-cs"/>
              </a:rPr>
              <a:t> </a:t>
            </a:r>
            <a:r>
              <a:rPr kumimoji="0" lang="pt-BR" sz="2800" b="0" i="0" u="none" strike="noStrike" kern="1200" cap="none" spc="0" normalizeH="0" baseline="0" noProof="0" dirty="0">
                <a:ln>
                  <a:noFill/>
                </a:ln>
                <a:solidFill>
                  <a:srgbClr val="312D95"/>
                </a:solidFill>
                <a:effectLst/>
                <a:uLnTx/>
                <a:uFillTx/>
                <a:latin typeface="Arial Rounded MT Bold" panose="020F0704030504030204" pitchFamily="34" charset="0"/>
                <a:ea typeface="Adobe Gothic Std B" panose="020B0800000000000000" pitchFamily="34" charset="-128"/>
                <a:cs typeface="+mn-cs"/>
              </a:rPr>
              <a:t>referente 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dos veículos sem a devida avaliação de conformidade para utilização do GNV e o cumprimento da legislação</a:t>
            </a:r>
            <a:r>
              <a:rPr kumimoji="0" lang="pt-BR" sz="2800" b="1" i="0" u="none" strike="noStrike" kern="1200" cap="none" spc="0" normalizeH="0" noProof="0" dirty="0">
                <a:ln>
                  <a:noFill/>
                </a:ln>
                <a:solidFill>
                  <a:prstClr val="black">
                    <a:lumMod val="50000"/>
                    <a:lumOff val="50000"/>
                  </a:prstClr>
                </a:solidFill>
                <a:effectLst/>
                <a:uLnTx/>
                <a:uFillTx/>
                <a:latin typeface="Calibri" panose="020F0502020204030204"/>
                <a:ea typeface="+mn-ea"/>
                <a:cs typeface="+mn-cs"/>
              </a:rPr>
              <a:t> atual.</a:t>
            </a:r>
            <a:endParaRPr kumimoji="0" lang="pt-BR"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Retângulo 21">
            <a:extLst>
              <a:ext uri="{FF2B5EF4-FFF2-40B4-BE49-F238E27FC236}">
                <a16:creationId xmlns:a16="http://schemas.microsoft.com/office/drawing/2014/main" id="{9652E963-49D1-472D-B0A4-1EE5A8E28EBC}"/>
              </a:ext>
            </a:extLst>
          </p:cNvPr>
          <p:cNvSpPr/>
          <p:nvPr/>
        </p:nvSpPr>
        <p:spPr>
          <a:xfrm>
            <a:off x="9552159" y="42413"/>
            <a:ext cx="2568000" cy="154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Imagem 22">
            <a:extLst>
              <a:ext uri="{FF2B5EF4-FFF2-40B4-BE49-F238E27FC236}">
                <a16:creationId xmlns:a16="http://schemas.microsoft.com/office/drawing/2014/main" id="{F13774D9-9055-4865-A17F-2ADF3A6E8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005" y="394179"/>
            <a:ext cx="1390990" cy="808121"/>
          </a:xfrm>
          <a:prstGeom prst="rect">
            <a:avLst/>
          </a:prstGeom>
        </p:spPr>
      </p:pic>
      <p:sp>
        <p:nvSpPr>
          <p:cNvPr id="24" name="Google Shape;57;p12">
            <a:extLst>
              <a:ext uri="{FF2B5EF4-FFF2-40B4-BE49-F238E27FC236}">
                <a16:creationId xmlns:a16="http://schemas.microsoft.com/office/drawing/2014/main" id="{F8D55CB2-F896-435D-96DB-5AEC03869123}"/>
              </a:ext>
            </a:extLst>
          </p:cNvPr>
          <p:cNvSpPr txBox="1">
            <a:spLocks/>
          </p:cNvSpPr>
          <p:nvPr/>
        </p:nvSpPr>
        <p:spPr>
          <a:xfrm>
            <a:off x="1092214" y="1352891"/>
            <a:ext cx="7772400"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E2C92"/>
                </a:solidFill>
                <a:effectLst/>
                <a:uLnTx/>
                <a:uFillTx/>
                <a:latin typeface="Lato Regular"/>
                <a:ea typeface="+mj-ea"/>
                <a:cs typeface="+mj-cs"/>
              </a:rPr>
              <a:t>OBJETIVOS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E2C92"/>
                </a:solidFill>
                <a:effectLst/>
                <a:uLnTx/>
                <a:uFillTx/>
                <a:latin typeface="Lato Regular"/>
                <a:ea typeface="+mj-ea"/>
                <a:cs typeface="+mj-cs"/>
              </a:rPr>
              <a:t>DE PESQUISA</a:t>
            </a:r>
          </a:p>
        </p:txBody>
      </p:sp>
      <p:pic>
        <p:nvPicPr>
          <p:cNvPr id="5122" name="Picture 2" descr="Resultado de imagem para OBJETIVOS PNG">
            <a:extLst>
              <a:ext uri="{FF2B5EF4-FFF2-40B4-BE49-F238E27FC236}">
                <a16:creationId xmlns:a16="http://schemas.microsoft.com/office/drawing/2014/main" id="{4EC532C0-23AB-4D4E-A532-3E512CEF5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64614" y="4685702"/>
            <a:ext cx="29146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5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BB7CA09-279D-4567-80C9-D059FD55F43C}"/>
              </a:ext>
            </a:extLst>
          </p:cNvPr>
          <p:cNvSpPr/>
          <p:nvPr/>
        </p:nvSpPr>
        <p:spPr>
          <a:xfrm>
            <a:off x="0" y="0"/>
            <a:ext cx="12191998" cy="6871251"/>
          </a:xfrm>
          <a:prstGeom prst="rect">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latin typeface="Calisto MT" panose="02040603050505030304" pitchFamily="18" charset="0"/>
            </a:endParaRPr>
          </a:p>
        </p:txBody>
      </p:sp>
      <p:sp>
        <p:nvSpPr>
          <p:cNvPr id="5" name="Retângulo: Cantos Arredondados 4">
            <a:extLst>
              <a:ext uri="{FF2B5EF4-FFF2-40B4-BE49-F238E27FC236}">
                <a16:creationId xmlns:a16="http://schemas.microsoft.com/office/drawing/2014/main" id="{D78EB73B-5150-4FBC-A242-B2B2C13EDC16}"/>
              </a:ext>
            </a:extLst>
          </p:cNvPr>
          <p:cNvSpPr/>
          <p:nvPr/>
        </p:nvSpPr>
        <p:spPr>
          <a:xfrm>
            <a:off x="637736" y="464234"/>
            <a:ext cx="10916529" cy="5795889"/>
          </a:xfrm>
          <a:prstGeom prst="roundRect">
            <a:avLst/>
          </a:prstGeom>
          <a:noFill/>
          <a:ln>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57;p12">
            <a:extLst>
              <a:ext uri="{FF2B5EF4-FFF2-40B4-BE49-F238E27FC236}">
                <a16:creationId xmlns:a16="http://schemas.microsoft.com/office/drawing/2014/main" id="{D2D345C6-0801-4D64-8D12-E4EE78F6BEDF}"/>
              </a:ext>
            </a:extLst>
          </p:cNvPr>
          <p:cNvSpPr txBox="1">
            <a:spLocks/>
          </p:cNvSpPr>
          <p:nvPr/>
        </p:nvSpPr>
        <p:spPr>
          <a:xfrm>
            <a:off x="1276643" y="4841677"/>
            <a:ext cx="7772400"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defRPr/>
            </a:pPr>
            <a:r>
              <a:rPr lang="en-US" sz="8000" dirty="0">
                <a:solidFill>
                  <a:prstClr val="white"/>
                </a:solidFill>
                <a:latin typeface="Lato Regular"/>
              </a:rPr>
              <a:t>METODOLOGIA</a:t>
            </a:r>
          </a:p>
        </p:txBody>
      </p:sp>
      <p:sp>
        <p:nvSpPr>
          <p:cNvPr id="8" name="Retângulo 7">
            <a:extLst>
              <a:ext uri="{FF2B5EF4-FFF2-40B4-BE49-F238E27FC236}">
                <a16:creationId xmlns:a16="http://schemas.microsoft.com/office/drawing/2014/main" id="{A06FA11D-983C-4F5C-8731-7CC0D27FE12E}"/>
              </a:ext>
            </a:extLst>
          </p:cNvPr>
          <p:cNvSpPr/>
          <p:nvPr/>
        </p:nvSpPr>
        <p:spPr>
          <a:xfrm>
            <a:off x="10653822" y="340838"/>
            <a:ext cx="1074870" cy="1153551"/>
          </a:xfrm>
          <a:prstGeom prst="rect">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7200" b="0" i="0" u="none" strike="noStrike" kern="1200" cap="none" spc="0" normalizeH="0" baseline="0" noProof="0" dirty="0">
              <a:ln>
                <a:noFill/>
              </a:ln>
              <a:solidFill>
                <a:prstClr val="white"/>
              </a:solidFill>
              <a:effectLst/>
              <a:uLnTx/>
              <a:uFillTx/>
              <a:latin typeface="Lato Regular"/>
              <a:ea typeface="+mn-ea"/>
              <a:cs typeface="+mn-cs"/>
            </a:endParaRPr>
          </a:p>
        </p:txBody>
      </p:sp>
      <p:pic>
        <p:nvPicPr>
          <p:cNvPr id="11" name="Gráfico 10" descr="Manual">
            <a:extLst>
              <a:ext uri="{FF2B5EF4-FFF2-40B4-BE49-F238E27FC236}">
                <a16:creationId xmlns:a16="http://schemas.microsoft.com/office/drawing/2014/main" id="{8BD5A1F9-017B-4A43-8C99-A1390AFE53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824" y="349194"/>
            <a:ext cx="1145195" cy="1145195"/>
          </a:xfrm>
          <a:prstGeom prst="rect">
            <a:avLst/>
          </a:prstGeom>
        </p:spPr>
      </p:pic>
    </p:spTree>
    <p:extLst>
      <p:ext uri="{BB962C8B-B14F-4D97-AF65-F5344CB8AC3E}">
        <p14:creationId xmlns:p14="http://schemas.microsoft.com/office/powerpoint/2010/main" val="353399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A4E18B00-84E5-41B1-95A5-C6A5B47B8702}"/>
              </a:ext>
            </a:extLst>
          </p:cNvPr>
          <p:cNvSpPr/>
          <p:nvPr/>
        </p:nvSpPr>
        <p:spPr>
          <a:xfrm>
            <a:off x="1090133" y="2362879"/>
            <a:ext cx="2101850" cy="1100455"/>
          </a:xfrm>
          <a:custGeom>
            <a:avLst/>
            <a:gdLst/>
            <a:ahLst/>
            <a:cxnLst/>
            <a:rect l="l" t="t" r="r" b="b"/>
            <a:pathLst>
              <a:path w="2101850" h="1100454">
                <a:moveTo>
                  <a:pt x="1658874" y="0"/>
                </a:moveTo>
                <a:lnTo>
                  <a:pt x="0" y="0"/>
                </a:lnTo>
                <a:lnTo>
                  <a:pt x="433908" y="554227"/>
                </a:lnTo>
                <a:lnTo>
                  <a:pt x="0" y="1100074"/>
                </a:lnTo>
                <a:lnTo>
                  <a:pt x="1667637" y="1100074"/>
                </a:lnTo>
                <a:lnTo>
                  <a:pt x="2101342" y="554227"/>
                </a:lnTo>
                <a:lnTo>
                  <a:pt x="1658874" y="0"/>
                </a:lnTo>
                <a:close/>
              </a:path>
            </a:pathLst>
          </a:custGeom>
          <a:solidFill>
            <a:srgbClr val="3BB19C"/>
          </a:solidFill>
          <a:ln>
            <a:noFill/>
          </a:ln>
        </p:spPr>
        <p:txBody>
          <a:bodyPr wrap="square" lIns="0" tIns="0" rIns="0" bIns="0" rtlCol="0"/>
          <a:lstStyle/>
          <a:p>
            <a:endParaRPr dirty="0">
              <a:latin typeface="Lato Regular"/>
            </a:endParaRPr>
          </a:p>
        </p:txBody>
      </p:sp>
      <p:sp>
        <p:nvSpPr>
          <p:cNvPr id="3" name="object 5">
            <a:extLst>
              <a:ext uri="{FF2B5EF4-FFF2-40B4-BE49-F238E27FC236}">
                <a16:creationId xmlns:a16="http://schemas.microsoft.com/office/drawing/2014/main" id="{A2EE90D4-4419-4E70-B374-3B5DF44BFEF0}"/>
              </a:ext>
            </a:extLst>
          </p:cNvPr>
          <p:cNvSpPr/>
          <p:nvPr/>
        </p:nvSpPr>
        <p:spPr>
          <a:xfrm>
            <a:off x="3629036" y="2362878"/>
            <a:ext cx="2101850" cy="1100455"/>
          </a:xfrm>
          <a:custGeom>
            <a:avLst/>
            <a:gdLst/>
            <a:ahLst/>
            <a:cxnLst/>
            <a:rect l="l" t="t" r="r" b="b"/>
            <a:pathLst>
              <a:path w="2101850" h="1100454">
                <a:moveTo>
                  <a:pt x="1667383" y="0"/>
                </a:moveTo>
                <a:lnTo>
                  <a:pt x="0" y="0"/>
                </a:lnTo>
                <a:lnTo>
                  <a:pt x="433959" y="554227"/>
                </a:lnTo>
                <a:lnTo>
                  <a:pt x="0" y="1100074"/>
                </a:lnTo>
                <a:lnTo>
                  <a:pt x="1667383" y="1100074"/>
                </a:lnTo>
                <a:lnTo>
                  <a:pt x="2101341" y="554227"/>
                </a:lnTo>
                <a:lnTo>
                  <a:pt x="1667383" y="0"/>
                </a:lnTo>
                <a:close/>
              </a:path>
            </a:pathLst>
          </a:custGeom>
          <a:solidFill>
            <a:srgbClr val="008282"/>
          </a:solidFill>
        </p:spPr>
        <p:txBody>
          <a:bodyPr wrap="square" lIns="0" tIns="0" rIns="0" bIns="0" rtlCol="0"/>
          <a:lstStyle/>
          <a:p>
            <a:endParaRPr dirty="0">
              <a:latin typeface="Lato Regular"/>
            </a:endParaRPr>
          </a:p>
        </p:txBody>
      </p:sp>
      <p:sp>
        <p:nvSpPr>
          <p:cNvPr id="4" name="object 13">
            <a:extLst>
              <a:ext uri="{FF2B5EF4-FFF2-40B4-BE49-F238E27FC236}">
                <a16:creationId xmlns:a16="http://schemas.microsoft.com/office/drawing/2014/main" id="{25EE01E2-6A69-4CD4-846F-B41470BF5D8E}"/>
              </a:ext>
            </a:extLst>
          </p:cNvPr>
          <p:cNvSpPr/>
          <p:nvPr/>
        </p:nvSpPr>
        <p:spPr>
          <a:xfrm>
            <a:off x="1883960" y="2569254"/>
            <a:ext cx="645160" cy="687705"/>
          </a:xfrm>
          <a:custGeom>
            <a:avLst/>
            <a:gdLst/>
            <a:ahLst/>
            <a:cxnLst/>
            <a:rect l="l" t="t" r="r" b="b"/>
            <a:pathLst>
              <a:path w="645160" h="687704">
                <a:moveTo>
                  <a:pt x="288612" y="0"/>
                </a:moveTo>
                <a:lnTo>
                  <a:pt x="232149" y="3997"/>
                </a:lnTo>
                <a:lnTo>
                  <a:pt x="181938" y="15513"/>
                </a:lnTo>
                <a:lnTo>
                  <a:pt x="137969" y="33834"/>
                </a:lnTo>
                <a:lnTo>
                  <a:pt x="100232" y="58247"/>
                </a:lnTo>
                <a:lnTo>
                  <a:pt x="68717" y="88038"/>
                </a:lnTo>
                <a:lnTo>
                  <a:pt x="38004" y="131530"/>
                </a:lnTo>
                <a:lnTo>
                  <a:pt x="16602" y="180431"/>
                </a:lnTo>
                <a:lnTo>
                  <a:pt x="4078" y="233278"/>
                </a:lnTo>
                <a:lnTo>
                  <a:pt x="0" y="288611"/>
                </a:lnTo>
                <a:lnTo>
                  <a:pt x="3449" y="333163"/>
                </a:lnTo>
                <a:lnTo>
                  <a:pt x="13421" y="375603"/>
                </a:lnTo>
                <a:lnTo>
                  <a:pt x="29352" y="415348"/>
                </a:lnTo>
                <a:lnTo>
                  <a:pt x="50678" y="451815"/>
                </a:lnTo>
                <a:lnTo>
                  <a:pt x="69931" y="484512"/>
                </a:lnTo>
                <a:lnTo>
                  <a:pt x="84232" y="519415"/>
                </a:lnTo>
                <a:lnTo>
                  <a:pt x="93137" y="555949"/>
                </a:lnTo>
                <a:lnTo>
                  <a:pt x="96204" y="593540"/>
                </a:lnTo>
                <a:lnTo>
                  <a:pt x="96204" y="687168"/>
                </a:lnTo>
                <a:lnTo>
                  <a:pt x="123690" y="687168"/>
                </a:lnTo>
                <a:lnTo>
                  <a:pt x="123690" y="593540"/>
                </a:lnTo>
                <a:lnTo>
                  <a:pt x="120285" y="551865"/>
                </a:lnTo>
                <a:lnTo>
                  <a:pt x="110458" y="511491"/>
                </a:lnTo>
                <a:lnTo>
                  <a:pt x="94792" y="473060"/>
                </a:lnTo>
                <a:lnTo>
                  <a:pt x="73870" y="437212"/>
                </a:lnTo>
                <a:lnTo>
                  <a:pt x="73011" y="435918"/>
                </a:lnTo>
                <a:lnTo>
                  <a:pt x="53781" y="402995"/>
                </a:lnTo>
                <a:lnTo>
                  <a:pt x="39478" y="367174"/>
                </a:lnTo>
                <a:lnTo>
                  <a:pt x="30561" y="328898"/>
                </a:lnTo>
                <a:lnTo>
                  <a:pt x="27486" y="288611"/>
                </a:lnTo>
                <a:lnTo>
                  <a:pt x="31246" y="237454"/>
                </a:lnTo>
                <a:lnTo>
                  <a:pt x="42666" y="189128"/>
                </a:lnTo>
                <a:lnTo>
                  <a:pt x="61957" y="144909"/>
                </a:lnTo>
                <a:lnTo>
                  <a:pt x="89332" y="106076"/>
                </a:lnTo>
                <a:lnTo>
                  <a:pt x="125092" y="73706"/>
                </a:lnTo>
                <a:lnTo>
                  <a:pt x="169808" y="48923"/>
                </a:lnTo>
                <a:lnTo>
                  <a:pt x="224107" y="33069"/>
                </a:lnTo>
                <a:lnTo>
                  <a:pt x="288612" y="27486"/>
                </a:lnTo>
                <a:lnTo>
                  <a:pt x="430374" y="27486"/>
                </a:lnTo>
                <a:lnTo>
                  <a:pt x="393513" y="13559"/>
                </a:lnTo>
                <a:lnTo>
                  <a:pt x="344473" y="3489"/>
                </a:lnTo>
                <a:lnTo>
                  <a:pt x="288612" y="0"/>
                </a:lnTo>
                <a:close/>
              </a:path>
              <a:path w="645160" h="687704">
                <a:moveTo>
                  <a:pt x="398559" y="585810"/>
                </a:moveTo>
                <a:lnTo>
                  <a:pt x="398559" y="687168"/>
                </a:lnTo>
                <a:lnTo>
                  <a:pt x="426046" y="687168"/>
                </a:lnTo>
                <a:lnTo>
                  <a:pt x="426046" y="615015"/>
                </a:lnTo>
                <a:lnTo>
                  <a:pt x="471042" y="615015"/>
                </a:lnTo>
                <a:lnTo>
                  <a:pt x="501400" y="611194"/>
                </a:lnTo>
                <a:lnTo>
                  <a:pt x="536674" y="589676"/>
                </a:lnTo>
                <a:lnTo>
                  <a:pt x="455686" y="589676"/>
                </a:lnTo>
                <a:lnTo>
                  <a:pt x="413161" y="586669"/>
                </a:lnTo>
                <a:lnTo>
                  <a:pt x="398559" y="585810"/>
                </a:lnTo>
                <a:close/>
              </a:path>
              <a:path w="645160" h="687704">
                <a:moveTo>
                  <a:pt x="471042" y="615015"/>
                </a:moveTo>
                <a:lnTo>
                  <a:pt x="426046" y="615015"/>
                </a:lnTo>
                <a:lnTo>
                  <a:pt x="453533" y="617163"/>
                </a:lnTo>
                <a:lnTo>
                  <a:pt x="453968" y="617163"/>
                </a:lnTo>
                <a:lnTo>
                  <a:pt x="471042" y="615015"/>
                </a:lnTo>
                <a:close/>
              </a:path>
              <a:path w="645160" h="687704">
                <a:moveTo>
                  <a:pt x="430374" y="27486"/>
                </a:moveTo>
                <a:lnTo>
                  <a:pt x="288612" y="27486"/>
                </a:lnTo>
                <a:lnTo>
                  <a:pt x="352751" y="32372"/>
                </a:lnTo>
                <a:lnTo>
                  <a:pt x="405727" y="46242"/>
                </a:lnTo>
                <a:lnTo>
                  <a:pt x="448677" y="67913"/>
                </a:lnTo>
                <a:lnTo>
                  <a:pt x="482738" y="96204"/>
                </a:lnTo>
                <a:lnTo>
                  <a:pt x="509044" y="130197"/>
                </a:lnTo>
                <a:lnTo>
                  <a:pt x="528477" y="169075"/>
                </a:lnTo>
                <a:lnTo>
                  <a:pt x="541790" y="211781"/>
                </a:lnTo>
                <a:lnTo>
                  <a:pt x="549737" y="257254"/>
                </a:lnTo>
                <a:lnTo>
                  <a:pt x="550172" y="260266"/>
                </a:lnTo>
                <a:lnTo>
                  <a:pt x="551455" y="262408"/>
                </a:lnTo>
                <a:lnTo>
                  <a:pt x="616312" y="373649"/>
                </a:lnTo>
                <a:lnTo>
                  <a:pt x="615877" y="373649"/>
                </a:lnTo>
                <a:lnTo>
                  <a:pt x="619313" y="379822"/>
                </a:lnTo>
                <a:lnTo>
                  <a:pt x="617595" y="385778"/>
                </a:lnTo>
                <a:lnTo>
                  <a:pt x="611582" y="389111"/>
                </a:lnTo>
                <a:lnTo>
                  <a:pt x="611582" y="389534"/>
                </a:lnTo>
                <a:lnTo>
                  <a:pt x="549737" y="420457"/>
                </a:lnTo>
                <a:lnTo>
                  <a:pt x="549737" y="502918"/>
                </a:lnTo>
                <a:lnTo>
                  <a:pt x="542310" y="538844"/>
                </a:lnTo>
                <a:lnTo>
                  <a:pt x="522130" y="567376"/>
                </a:lnTo>
                <a:lnTo>
                  <a:pt x="492346" y="585369"/>
                </a:lnTo>
                <a:lnTo>
                  <a:pt x="456110" y="589676"/>
                </a:lnTo>
                <a:lnTo>
                  <a:pt x="536674" y="589676"/>
                </a:lnTo>
                <a:lnTo>
                  <a:pt x="540639" y="587258"/>
                </a:lnTo>
                <a:lnTo>
                  <a:pt x="567356" y="549712"/>
                </a:lnTo>
                <a:lnTo>
                  <a:pt x="577224" y="502918"/>
                </a:lnTo>
                <a:lnTo>
                  <a:pt x="577224" y="437213"/>
                </a:lnTo>
                <a:lnTo>
                  <a:pt x="624467" y="413585"/>
                </a:lnTo>
                <a:lnTo>
                  <a:pt x="624902" y="413585"/>
                </a:lnTo>
                <a:lnTo>
                  <a:pt x="625326" y="413162"/>
                </a:lnTo>
                <a:lnTo>
                  <a:pt x="636961" y="403122"/>
                </a:lnTo>
                <a:lnTo>
                  <a:pt x="643519" y="389803"/>
                </a:lnTo>
                <a:lnTo>
                  <a:pt x="644630" y="374956"/>
                </a:lnTo>
                <a:lnTo>
                  <a:pt x="640020" y="360616"/>
                </a:lnTo>
                <a:lnTo>
                  <a:pt x="639928" y="359906"/>
                </a:lnTo>
                <a:lnTo>
                  <a:pt x="576365" y="249958"/>
                </a:lnTo>
                <a:lnTo>
                  <a:pt x="567655" y="202352"/>
                </a:lnTo>
                <a:lnTo>
                  <a:pt x="553100" y="156902"/>
                </a:lnTo>
                <a:lnTo>
                  <a:pt x="531709" y="114818"/>
                </a:lnTo>
                <a:lnTo>
                  <a:pt x="502494" y="77306"/>
                </a:lnTo>
                <a:lnTo>
                  <a:pt x="472245" y="51064"/>
                </a:lnTo>
                <a:lnTo>
                  <a:pt x="436011" y="29616"/>
                </a:lnTo>
                <a:lnTo>
                  <a:pt x="430374" y="27486"/>
                </a:lnTo>
                <a:close/>
              </a:path>
              <a:path w="645160" h="687704">
                <a:moveTo>
                  <a:pt x="317393" y="416597"/>
                </a:moveTo>
                <a:lnTo>
                  <a:pt x="280457" y="416597"/>
                </a:lnTo>
                <a:lnTo>
                  <a:pt x="280457" y="462981"/>
                </a:lnTo>
                <a:lnTo>
                  <a:pt x="317393" y="462981"/>
                </a:lnTo>
                <a:lnTo>
                  <a:pt x="317393" y="416597"/>
                </a:lnTo>
                <a:close/>
              </a:path>
              <a:path w="645160" h="687704">
                <a:moveTo>
                  <a:pt x="365495" y="164921"/>
                </a:moveTo>
                <a:lnTo>
                  <a:pt x="309387" y="164921"/>
                </a:lnTo>
                <a:lnTo>
                  <a:pt x="315995" y="166478"/>
                </a:lnTo>
                <a:lnTo>
                  <a:pt x="332522" y="171953"/>
                </a:lnTo>
                <a:lnTo>
                  <a:pt x="358623" y="200562"/>
                </a:lnTo>
                <a:lnTo>
                  <a:pt x="364125" y="223854"/>
                </a:lnTo>
                <a:lnTo>
                  <a:pt x="364119" y="226884"/>
                </a:lnTo>
                <a:lnTo>
                  <a:pt x="351672" y="263813"/>
                </a:lnTo>
                <a:lnTo>
                  <a:pt x="335431" y="283023"/>
                </a:lnTo>
                <a:lnTo>
                  <a:pt x="329217" y="289802"/>
                </a:lnTo>
                <a:lnTo>
                  <a:pt x="323093" y="295863"/>
                </a:lnTo>
                <a:lnTo>
                  <a:pt x="317232" y="301410"/>
                </a:lnTo>
                <a:lnTo>
                  <a:pt x="311804" y="306650"/>
                </a:lnTo>
                <a:lnTo>
                  <a:pt x="290375" y="338476"/>
                </a:lnTo>
                <a:lnTo>
                  <a:pt x="287329" y="351740"/>
                </a:lnTo>
                <a:lnTo>
                  <a:pt x="285699" y="359229"/>
                </a:lnTo>
                <a:lnTo>
                  <a:pt x="284814" y="367174"/>
                </a:lnTo>
                <a:lnTo>
                  <a:pt x="284431" y="375603"/>
                </a:lnTo>
                <a:lnTo>
                  <a:pt x="284317" y="386098"/>
                </a:lnTo>
                <a:lnTo>
                  <a:pt x="311804" y="386098"/>
                </a:lnTo>
                <a:lnTo>
                  <a:pt x="311919" y="374956"/>
                </a:lnTo>
                <a:lnTo>
                  <a:pt x="312139" y="367848"/>
                </a:lnTo>
                <a:lnTo>
                  <a:pt x="312664" y="360616"/>
                </a:lnTo>
                <a:lnTo>
                  <a:pt x="313522" y="354752"/>
                </a:lnTo>
                <a:lnTo>
                  <a:pt x="314919" y="347880"/>
                </a:lnTo>
                <a:lnTo>
                  <a:pt x="315938" y="342188"/>
                </a:lnTo>
                <a:lnTo>
                  <a:pt x="321413" y="331239"/>
                </a:lnTo>
                <a:lnTo>
                  <a:pt x="325650" y="327150"/>
                </a:lnTo>
                <a:lnTo>
                  <a:pt x="353034" y="299778"/>
                </a:lnTo>
                <a:lnTo>
                  <a:pt x="380521" y="266702"/>
                </a:lnTo>
                <a:lnTo>
                  <a:pt x="391595" y="226884"/>
                </a:lnTo>
                <a:lnTo>
                  <a:pt x="391601" y="223854"/>
                </a:lnTo>
                <a:lnTo>
                  <a:pt x="391195" y="216246"/>
                </a:lnTo>
                <a:lnTo>
                  <a:pt x="376701" y="176467"/>
                </a:lnTo>
                <a:lnTo>
                  <a:pt x="371416" y="170365"/>
                </a:lnTo>
                <a:lnTo>
                  <a:pt x="365495" y="164921"/>
                </a:lnTo>
                <a:close/>
              </a:path>
              <a:path w="645160" h="687704">
                <a:moveTo>
                  <a:pt x="302355" y="143011"/>
                </a:moveTo>
                <a:lnTo>
                  <a:pt x="259842" y="149883"/>
                </a:lnTo>
                <a:lnTo>
                  <a:pt x="222133" y="177984"/>
                </a:lnTo>
                <a:lnTo>
                  <a:pt x="205904" y="213810"/>
                </a:lnTo>
                <a:lnTo>
                  <a:pt x="200573" y="243086"/>
                </a:lnTo>
                <a:lnTo>
                  <a:pt x="228060" y="243086"/>
                </a:lnTo>
                <a:lnTo>
                  <a:pt x="228345" y="234895"/>
                </a:lnTo>
                <a:lnTo>
                  <a:pt x="229177" y="226883"/>
                </a:lnTo>
                <a:lnTo>
                  <a:pt x="246099" y="186819"/>
                </a:lnTo>
                <a:lnTo>
                  <a:pt x="282861" y="166159"/>
                </a:lnTo>
                <a:lnTo>
                  <a:pt x="299778" y="164921"/>
                </a:lnTo>
                <a:lnTo>
                  <a:pt x="365495" y="164921"/>
                </a:lnTo>
                <a:lnTo>
                  <a:pt x="359057" y="160053"/>
                </a:lnTo>
                <a:lnTo>
                  <a:pt x="320037" y="144255"/>
                </a:lnTo>
                <a:lnTo>
                  <a:pt x="311384" y="143303"/>
                </a:lnTo>
                <a:lnTo>
                  <a:pt x="302355" y="143011"/>
                </a:lnTo>
                <a:close/>
              </a:path>
            </a:pathLst>
          </a:custGeom>
          <a:solidFill>
            <a:srgbClr val="FFFFFF"/>
          </a:solidFill>
          <a:ln>
            <a:noFill/>
          </a:ln>
        </p:spPr>
        <p:txBody>
          <a:bodyPr wrap="square" lIns="0" tIns="0" rIns="0" bIns="0" rtlCol="0"/>
          <a:lstStyle/>
          <a:p>
            <a:endParaRPr>
              <a:latin typeface="Lato Regular"/>
            </a:endParaRPr>
          </a:p>
        </p:txBody>
      </p:sp>
      <p:sp>
        <p:nvSpPr>
          <p:cNvPr id="5" name="object 17">
            <a:extLst>
              <a:ext uri="{FF2B5EF4-FFF2-40B4-BE49-F238E27FC236}">
                <a16:creationId xmlns:a16="http://schemas.microsoft.com/office/drawing/2014/main" id="{7EE1635D-5AD1-4A9F-8254-6356ABAFCE78}"/>
              </a:ext>
            </a:extLst>
          </p:cNvPr>
          <p:cNvSpPr/>
          <p:nvPr/>
        </p:nvSpPr>
        <p:spPr>
          <a:xfrm>
            <a:off x="6294548" y="2362878"/>
            <a:ext cx="2101850" cy="1100455"/>
          </a:xfrm>
          <a:custGeom>
            <a:avLst/>
            <a:gdLst/>
            <a:ahLst/>
            <a:cxnLst/>
            <a:rect l="l" t="t" r="r" b="b"/>
            <a:pathLst>
              <a:path w="2101850" h="1100454">
                <a:moveTo>
                  <a:pt x="1667383" y="0"/>
                </a:moveTo>
                <a:lnTo>
                  <a:pt x="0" y="0"/>
                </a:lnTo>
                <a:lnTo>
                  <a:pt x="433959" y="554227"/>
                </a:lnTo>
                <a:lnTo>
                  <a:pt x="0" y="1100074"/>
                </a:lnTo>
                <a:lnTo>
                  <a:pt x="1667383" y="1100074"/>
                </a:lnTo>
                <a:lnTo>
                  <a:pt x="2101341" y="554227"/>
                </a:lnTo>
                <a:lnTo>
                  <a:pt x="1667383" y="0"/>
                </a:lnTo>
                <a:close/>
              </a:path>
            </a:pathLst>
          </a:custGeom>
          <a:solidFill>
            <a:srgbClr val="2E75B6"/>
          </a:solidFill>
        </p:spPr>
        <p:txBody>
          <a:bodyPr wrap="square" lIns="0" tIns="0" rIns="0" bIns="0" rtlCol="0"/>
          <a:lstStyle/>
          <a:p>
            <a:endParaRPr dirty="0">
              <a:latin typeface="Lato Regular"/>
            </a:endParaRPr>
          </a:p>
        </p:txBody>
      </p:sp>
      <p:sp>
        <p:nvSpPr>
          <p:cNvPr id="6" name="object 19">
            <a:extLst>
              <a:ext uri="{FF2B5EF4-FFF2-40B4-BE49-F238E27FC236}">
                <a16:creationId xmlns:a16="http://schemas.microsoft.com/office/drawing/2014/main" id="{1C88E202-3FB4-4BAA-B5AC-10AA0699DF3E}"/>
              </a:ext>
            </a:extLst>
          </p:cNvPr>
          <p:cNvSpPr/>
          <p:nvPr/>
        </p:nvSpPr>
        <p:spPr>
          <a:xfrm>
            <a:off x="4339601" y="2634508"/>
            <a:ext cx="680720" cy="613410"/>
          </a:xfrm>
          <a:custGeom>
            <a:avLst/>
            <a:gdLst/>
            <a:ahLst/>
            <a:cxnLst/>
            <a:rect l="l" t="t" r="r" b="b"/>
            <a:pathLst>
              <a:path w="680720" h="613410">
                <a:moveTo>
                  <a:pt x="563474" y="0"/>
                </a:moveTo>
                <a:lnTo>
                  <a:pt x="31894" y="0"/>
                </a:lnTo>
                <a:lnTo>
                  <a:pt x="19500" y="2540"/>
                </a:lnTo>
                <a:lnTo>
                  <a:pt x="9359" y="10160"/>
                </a:lnTo>
                <a:lnTo>
                  <a:pt x="2513" y="20320"/>
                </a:lnTo>
                <a:lnTo>
                  <a:pt x="0" y="33020"/>
                </a:lnTo>
                <a:lnTo>
                  <a:pt x="0" y="477520"/>
                </a:lnTo>
                <a:lnTo>
                  <a:pt x="2513" y="490220"/>
                </a:lnTo>
                <a:lnTo>
                  <a:pt x="9360" y="500380"/>
                </a:lnTo>
                <a:lnTo>
                  <a:pt x="19500" y="506730"/>
                </a:lnTo>
                <a:lnTo>
                  <a:pt x="31894" y="509270"/>
                </a:lnTo>
                <a:lnTo>
                  <a:pt x="365877" y="509270"/>
                </a:lnTo>
                <a:lnTo>
                  <a:pt x="330864" y="544830"/>
                </a:lnTo>
                <a:lnTo>
                  <a:pt x="321943" y="557530"/>
                </a:lnTo>
                <a:lnTo>
                  <a:pt x="318969" y="574040"/>
                </a:lnTo>
                <a:lnTo>
                  <a:pt x="321943" y="589280"/>
                </a:lnTo>
                <a:lnTo>
                  <a:pt x="330864" y="601980"/>
                </a:lnTo>
                <a:lnTo>
                  <a:pt x="337244" y="607060"/>
                </a:lnTo>
                <a:lnTo>
                  <a:pt x="344323" y="610870"/>
                </a:lnTo>
                <a:lnTo>
                  <a:pt x="351868" y="613410"/>
                </a:lnTo>
                <a:lnTo>
                  <a:pt x="367425" y="613410"/>
                </a:lnTo>
                <a:lnTo>
                  <a:pt x="374970" y="610870"/>
                </a:lnTo>
                <a:lnTo>
                  <a:pt x="382048" y="607060"/>
                </a:lnTo>
                <a:lnTo>
                  <a:pt x="388425" y="601980"/>
                </a:lnTo>
                <a:lnTo>
                  <a:pt x="397325" y="593090"/>
                </a:lnTo>
                <a:lnTo>
                  <a:pt x="359647" y="593090"/>
                </a:lnTo>
                <a:lnTo>
                  <a:pt x="352333" y="591820"/>
                </a:lnTo>
                <a:lnTo>
                  <a:pt x="345898" y="586740"/>
                </a:lnTo>
                <a:lnTo>
                  <a:pt x="341623" y="580390"/>
                </a:lnTo>
                <a:lnTo>
                  <a:pt x="340197" y="574040"/>
                </a:lnTo>
                <a:lnTo>
                  <a:pt x="341623" y="566420"/>
                </a:lnTo>
                <a:lnTo>
                  <a:pt x="345898" y="560070"/>
                </a:lnTo>
                <a:lnTo>
                  <a:pt x="394653" y="510540"/>
                </a:lnTo>
                <a:lnTo>
                  <a:pt x="424406" y="510540"/>
                </a:lnTo>
                <a:lnTo>
                  <a:pt x="409438" y="495300"/>
                </a:lnTo>
                <a:lnTo>
                  <a:pt x="406051" y="488950"/>
                </a:lnTo>
                <a:lnTo>
                  <a:pt x="26039" y="488950"/>
                </a:lnTo>
                <a:lnTo>
                  <a:pt x="21263" y="483870"/>
                </a:lnTo>
                <a:lnTo>
                  <a:pt x="21263" y="85090"/>
                </a:lnTo>
                <a:lnTo>
                  <a:pt x="595368" y="85090"/>
                </a:lnTo>
                <a:lnTo>
                  <a:pt x="595368" y="64770"/>
                </a:lnTo>
                <a:lnTo>
                  <a:pt x="21263" y="64770"/>
                </a:lnTo>
                <a:lnTo>
                  <a:pt x="21263" y="26670"/>
                </a:lnTo>
                <a:lnTo>
                  <a:pt x="26039" y="21590"/>
                </a:lnTo>
                <a:lnTo>
                  <a:pt x="593107" y="21590"/>
                </a:lnTo>
                <a:lnTo>
                  <a:pt x="592855" y="20320"/>
                </a:lnTo>
                <a:lnTo>
                  <a:pt x="586009" y="10160"/>
                </a:lnTo>
                <a:lnTo>
                  <a:pt x="575869" y="2540"/>
                </a:lnTo>
                <a:lnTo>
                  <a:pt x="563474" y="0"/>
                </a:lnTo>
                <a:close/>
              </a:path>
              <a:path w="680720" h="613410">
                <a:moveTo>
                  <a:pt x="424406" y="510540"/>
                </a:moveTo>
                <a:lnTo>
                  <a:pt x="394653" y="510540"/>
                </a:lnTo>
                <a:lnTo>
                  <a:pt x="400829" y="518160"/>
                </a:lnTo>
                <a:lnTo>
                  <a:pt x="407438" y="525780"/>
                </a:lnTo>
                <a:lnTo>
                  <a:pt x="414465" y="532130"/>
                </a:lnTo>
                <a:lnTo>
                  <a:pt x="421897" y="538480"/>
                </a:lnTo>
                <a:lnTo>
                  <a:pt x="373390" y="586740"/>
                </a:lnTo>
                <a:lnTo>
                  <a:pt x="366960" y="591820"/>
                </a:lnTo>
                <a:lnTo>
                  <a:pt x="359647" y="593090"/>
                </a:lnTo>
                <a:lnTo>
                  <a:pt x="397325" y="593090"/>
                </a:lnTo>
                <a:lnTo>
                  <a:pt x="438012" y="552450"/>
                </a:lnTo>
                <a:lnTo>
                  <a:pt x="439634" y="551180"/>
                </a:lnTo>
                <a:lnTo>
                  <a:pt x="513674" y="551180"/>
                </a:lnTo>
                <a:lnTo>
                  <a:pt x="477309" y="544830"/>
                </a:lnTo>
                <a:lnTo>
                  <a:pt x="439374" y="525780"/>
                </a:lnTo>
                <a:lnTo>
                  <a:pt x="424406" y="510540"/>
                </a:lnTo>
                <a:close/>
              </a:path>
              <a:path w="680720" h="613410">
                <a:moveTo>
                  <a:pt x="513674" y="551180"/>
                </a:moveTo>
                <a:lnTo>
                  <a:pt x="439758" y="551180"/>
                </a:lnTo>
                <a:lnTo>
                  <a:pt x="458332" y="560070"/>
                </a:lnTo>
                <a:lnTo>
                  <a:pt x="478173" y="567690"/>
                </a:lnTo>
                <a:lnTo>
                  <a:pt x="499104" y="571500"/>
                </a:lnTo>
                <a:lnTo>
                  <a:pt x="520947" y="574040"/>
                </a:lnTo>
                <a:lnTo>
                  <a:pt x="571292" y="565150"/>
                </a:lnTo>
                <a:lnTo>
                  <a:pt x="595608" y="552450"/>
                </a:lnTo>
                <a:lnTo>
                  <a:pt x="520947" y="552450"/>
                </a:lnTo>
                <a:lnTo>
                  <a:pt x="513674" y="551180"/>
                </a:lnTo>
                <a:close/>
              </a:path>
              <a:path w="680720" h="613410">
                <a:moveTo>
                  <a:pt x="600560" y="276860"/>
                </a:moveTo>
                <a:lnTo>
                  <a:pt x="520947" y="276860"/>
                </a:lnTo>
                <a:lnTo>
                  <a:pt x="564586" y="283210"/>
                </a:lnTo>
                <a:lnTo>
                  <a:pt x="602521" y="303530"/>
                </a:lnTo>
                <a:lnTo>
                  <a:pt x="632457" y="332740"/>
                </a:lnTo>
                <a:lnTo>
                  <a:pt x="652100" y="370840"/>
                </a:lnTo>
                <a:lnTo>
                  <a:pt x="659158" y="414020"/>
                </a:lnTo>
                <a:lnTo>
                  <a:pt x="652100" y="458470"/>
                </a:lnTo>
                <a:lnTo>
                  <a:pt x="632457" y="495300"/>
                </a:lnTo>
                <a:lnTo>
                  <a:pt x="602521" y="525780"/>
                </a:lnTo>
                <a:lnTo>
                  <a:pt x="564586" y="544830"/>
                </a:lnTo>
                <a:lnTo>
                  <a:pt x="520947" y="552450"/>
                </a:lnTo>
                <a:lnTo>
                  <a:pt x="595608" y="552450"/>
                </a:lnTo>
                <a:lnTo>
                  <a:pt x="615061" y="542290"/>
                </a:lnTo>
                <a:lnTo>
                  <a:pt x="649606" y="508000"/>
                </a:lnTo>
                <a:lnTo>
                  <a:pt x="672276" y="464820"/>
                </a:lnTo>
                <a:lnTo>
                  <a:pt x="680421" y="414020"/>
                </a:lnTo>
                <a:lnTo>
                  <a:pt x="674239" y="370840"/>
                </a:lnTo>
                <a:lnTo>
                  <a:pt x="656849" y="331470"/>
                </a:lnTo>
                <a:lnTo>
                  <a:pt x="629981" y="298450"/>
                </a:lnTo>
                <a:lnTo>
                  <a:pt x="600560" y="276860"/>
                </a:lnTo>
                <a:close/>
              </a:path>
              <a:path w="680720" h="613410">
                <a:moveTo>
                  <a:pt x="520035" y="297180"/>
                </a:moveTo>
                <a:lnTo>
                  <a:pt x="474903" y="307340"/>
                </a:lnTo>
                <a:lnTo>
                  <a:pt x="438017" y="331470"/>
                </a:lnTo>
                <a:lnTo>
                  <a:pt x="413130" y="368300"/>
                </a:lnTo>
                <a:lnTo>
                  <a:pt x="404000" y="414020"/>
                </a:lnTo>
                <a:lnTo>
                  <a:pt x="413130" y="458470"/>
                </a:lnTo>
                <a:lnTo>
                  <a:pt x="438017" y="495300"/>
                </a:lnTo>
                <a:lnTo>
                  <a:pt x="474904" y="520700"/>
                </a:lnTo>
                <a:lnTo>
                  <a:pt x="520035" y="529590"/>
                </a:lnTo>
                <a:lnTo>
                  <a:pt x="565163" y="520700"/>
                </a:lnTo>
                <a:lnTo>
                  <a:pt x="583606" y="508000"/>
                </a:lnTo>
                <a:lnTo>
                  <a:pt x="520035" y="508000"/>
                </a:lnTo>
                <a:lnTo>
                  <a:pt x="483186" y="500380"/>
                </a:lnTo>
                <a:lnTo>
                  <a:pt x="453057" y="480060"/>
                </a:lnTo>
                <a:lnTo>
                  <a:pt x="432724" y="449580"/>
                </a:lnTo>
                <a:lnTo>
                  <a:pt x="425263" y="414020"/>
                </a:lnTo>
                <a:lnTo>
                  <a:pt x="432724" y="377190"/>
                </a:lnTo>
                <a:lnTo>
                  <a:pt x="453057" y="346710"/>
                </a:lnTo>
                <a:lnTo>
                  <a:pt x="483186" y="326390"/>
                </a:lnTo>
                <a:lnTo>
                  <a:pt x="520035" y="318770"/>
                </a:lnTo>
                <a:lnTo>
                  <a:pt x="582635" y="318770"/>
                </a:lnTo>
                <a:lnTo>
                  <a:pt x="565162" y="307340"/>
                </a:lnTo>
                <a:lnTo>
                  <a:pt x="520035" y="297180"/>
                </a:lnTo>
                <a:close/>
              </a:path>
              <a:path w="680720" h="613410">
                <a:moveTo>
                  <a:pt x="582635" y="318770"/>
                </a:moveTo>
                <a:lnTo>
                  <a:pt x="520035" y="318770"/>
                </a:lnTo>
                <a:lnTo>
                  <a:pt x="556884" y="326390"/>
                </a:lnTo>
                <a:lnTo>
                  <a:pt x="587013" y="346710"/>
                </a:lnTo>
                <a:lnTo>
                  <a:pt x="607345" y="377190"/>
                </a:lnTo>
                <a:lnTo>
                  <a:pt x="614807" y="414020"/>
                </a:lnTo>
                <a:lnTo>
                  <a:pt x="607346" y="449580"/>
                </a:lnTo>
                <a:lnTo>
                  <a:pt x="587013" y="480060"/>
                </a:lnTo>
                <a:lnTo>
                  <a:pt x="556884" y="500380"/>
                </a:lnTo>
                <a:lnTo>
                  <a:pt x="520035" y="508000"/>
                </a:lnTo>
                <a:lnTo>
                  <a:pt x="583606" y="508000"/>
                </a:lnTo>
                <a:lnTo>
                  <a:pt x="602050" y="495300"/>
                </a:lnTo>
                <a:lnTo>
                  <a:pt x="626938" y="458470"/>
                </a:lnTo>
                <a:lnTo>
                  <a:pt x="636070" y="414020"/>
                </a:lnTo>
                <a:lnTo>
                  <a:pt x="626938" y="368300"/>
                </a:lnTo>
                <a:lnTo>
                  <a:pt x="602050" y="331470"/>
                </a:lnTo>
                <a:lnTo>
                  <a:pt x="582635" y="318770"/>
                </a:lnTo>
                <a:close/>
              </a:path>
              <a:path w="680720" h="613410">
                <a:moveTo>
                  <a:pt x="534779" y="255270"/>
                </a:moveTo>
                <a:lnTo>
                  <a:pt x="520947" y="255270"/>
                </a:lnTo>
                <a:lnTo>
                  <a:pt x="470603" y="262890"/>
                </a:lnTo>
                <a:lnTo>
                  <a:pt x="426834" y="285750"/>
                </a:lnTo>
                <a:lnTo>
                  <a:pt x="392289" y="320040"/>
                </a:lnTo>
                <a:lnTo>
                  <a:pt x="369619" y="364490"/>
                </a:lnTo>
                <a:lnTo>
                  <a:pt x="361474" y="414020"/>
                </a:lnTo>
                <a:lnTo>
                  <a:pt x="362709" y="434340"/>
                </a:lnTo>
                <a:lnTo>
                  <a:pt x="366311" y="453390"/>
                </a:lnTo>
                <a:lnTo>
                  <a:pt x="372126" y="471170"/>
                </a:lnTo>
                <a:lnTo>
                  <a:pt x="379999" y="488950"/>
                </a:lnTo>
                <a:lnTo>
                  <a:pt x="406051" y="488950"/>
                </a:lnTo>
                <a:lnTo>
                  <a:pt x="389794" y="458470"/>
                </a:lnTo>
                <a:lnTo>
                  <a:pt x="382737" y="414020"/>
                </a:lnTo>
                <a:lnTo>
                  <a:pt x="389794" y="370840"/>
                </a:lnTo>
                <a:lnTo>
                  <a:pt x="409438" y="332740"/>
                </a:lnTo>
                <a:lnTo>
                  <a:pt x="439374" y="303530"/>
                </a:lnTo>
                <a:lnTo>
                  <a:pt x="477308" y="283210"/>
                </a:lnTo>
                <a:lnTo>
                  <a:pt x="520947" y="276860"/>
                </a:lnTo>
                <a:lnTo>
                  <a:pt x="600560" y="276860"/>
                </a:lnTo>
                <a:lnTo>
                  <a:pt x="595368" y="273050"/>
                </a:lnTo>
                <a:lnTo>
                  <a:pt x="595368" y="264160"/>
                </a:lnTo>
                <a:lnTo>
                  <a:pt x="574105" y="264160"/>
                </a:lnTo>
                <a:lnTo>
                  <a:pt x="561395" y="260350"/>
                </a:lnTo>
                <a:lnTo>
                  <a:pt x="534779" y="255270"/>
                </a:lnTo>
                <a:close/>
              </a:path>
              <a:path w="680720" h="613410">
                <a:moveTo>
                  <a:pt x="69686" y="425450"/>
                </a:moveTo>
                <a:lnTo>
                  <a:pt x="57892" y="425450"/>
                </a:lnTo>
                <a:lnTo>
                  <a:pt x="53158" y="429260"/>
                </a:lnTo>
                <a:lnTo>
                  <a:pt x="53158" y="462280"/>
                </a:lnTo>
                <a:lnTo>
                  <a:pt x="57892" y="467360"/>
                </a:lnTo>
                <a:lnTo>
                  <a:pt x="69686" y="467360"/>
                </a:lnTo>
                <a:lnTo>
                  <a:pt x="74421" y="462280"/>
                </a:lnTo>
                <a:lnTo>
                  <a:pt x="74421" y="429260"/>
                </a:lnTo>
                <a:lnTo>
                  <a:pt x="69686" y="425450"/>
                </a:lnTo>
                <a:close/>
              </a:path>
              <a:path w="680720" h="613410">
                <a:moveTo>
                  <a:pt x="122848" y="425450"/>
                </a:moveTo>
                <a:lnTo>
                  <a:pt x="111047" y="425450"/>
                </a:lnTo>
                <a:lnTo>
                  <a:pt x="106316" y="429260"/>
                </a:lnTo>
                <a:lnTo>
                  <a:pt x="106316" y="462280"/>
                </a:lnTo>
                <a:lnTo>
                  <a:pt x="111047" y="467360"/>
                </a:lnTo>
                <a:lnTo>
                  <a:pt x="122848" y="467360"/>
                </a:lnTo>
                <a:lnTo>
                  <a:pt x="127579" y="462280"/>
                </a:lnTo>
                <a:lnTo>
                  <a:pt x="127579" y="429260"/>
                </a:lnTo>
                <a:lnTo>
                  <a:pt x="122848" y="425450"/>
                </a:lnTo>
                <a:close/>
              </a:path>
              <a:path w="680720" h="613410">
                <a:moveTo>
                  <a:pt x="176006" y="425450"/>
                </a:moveTo>
                <a:lnTo>
                  <a:pt x="164205" y="425450"/>
                </a:lnTo>
                <a:lnTo>
                  <a:pt x="159473" y="429260"/>
                </a:lnTo>
                <a:lnTo>
                  <a:pt x="159474" y="462280"/>
                </a:lnTo>
                <a:lnTo>
                  <a:pt x="164205" y="467360"/>
                </a:lnTo>
                <a:lnTo>
                  <a:pt x="176006" y="467360"/>
                </a:lnTo>
                <a:lnTo>
                  <a:pt x="180737" y="462280"/>
                </a:lnTo>
                <a:lnTo>
                  <a:pt x="180737" y="429260"/>
                </a:lnTo>
                <a:lnTo>
                  <a:pt x="176006" y="425450"/>
                </a:lnTo>
                <a:close/>
              </a:path>
              <a:path w="680720" h="613410">
                <a:moveTo>
                  <a:pt x="229164" y="425450"/>
                </a:moveTo>
                <a:lnTo>
                  <a:pt x="217362" y="425450"/>
                </a:lnTo>
                <a:lnTo>
                  <a:pt x="212631" y="429260"/>
                </a:lnTo>
                <a:lnTo>
                  <a:pt x="212631" y="462280"/>
                </a:lnTo>
                <a:lnTo>
                  <a:pt x="217362" y="467360"/>
                </a:lnTo>
                <a:lnTo>
                  <a:pt x="229164" y="467360"/>
                </a:lnTo>
                <a:lnTo>
                  <a:pt x="233895" y="462280"/>
                </a:lnTo>
                <a:lnTo>
                  <a:pt x="233895" y="429260"/>
                </a:lnTo>
                <a:lnTo>
                  <a:pt x="229164" y="425450"/>
                </a:lnTo>
                <a:close/>
              </a:path>
              <a:path w="680720" h="613410">
                <a:moveTo>
                  <a:pt x="282321" y="425450"/>
                </a:moveTo>
                <a:lnTo>
                  <a:pt x="270520" y="425450"/>
                </a:lnTo>
                <a:lnTo>
                  <a:pt x="265789" y="429260"/>
                </a:lnTo>
                <a:lnTo>
                  <a:pt x="265789" y="462280"/>
                </a:lnTo>
                <a:lnTo>
                  <a:pt x="270520" y="467360"/>
                </a:lnTo>
                <a:lnTo>
                  <a:pt x="282321" y="467360"/>
                </a:lnTo>
                <a:lnTo>
                  <a:pt x="287053" y="462280"/>
                </a:lnTo>
                <a:lnTo>
                  <a:pt x="287053" y="429260"/>
                </a:lnTo>
                <a:lnTo>
                  <a:pt x="282321" y="425450"/>
                </a:lnTo>
                <a:close/>
              </a:path>
              <a:path w="680720" h="613410">
                <a:moveTo>
                  <a:pt x="335479" y="425450"/>
                </a:moveTo>
                <a:lnTo>
                  <a:pt x="323678" y="425450"/>
                </a:lnTo>
                <a:lnTo>
                  <a:pt x="318947" y="429260"/>
                </a:lnTo>
                <a:lnTo>
                  <a:pt x="318947" y="462280"/>
                </a:lnTo>
                <a:lnTo>
                  <a:pt x="323678" y="467360"/>
                </a:lnTo>
                <a:lnTo>
                  <a:pt x="335479" y="467360"/>
                </a:lnTo>
                <a:lnTo>
                  <a:pt x="340210" y="462280"/>
                </a:lnTo>
                <a:lnTo>
                  <a:pt x="340210" y="429260"/>
                </a:lnTo>
                <a:lnTo>
                  <a:pt x="335479" y="425450"/>
                </a:lnTo>
                <a:close/>
              </a:path>
              <a:path w="680720" h="613410">
                <a:moveTo>
                  <a:pt x="520035" y="337820"/>
                </a:moveTo>
                <a:lnTo>
                  <a:pt x="514134" y="337820"/>
                </a:lnTo>
                <a:lnTo>
                  <a:pt x="509403" y="342900"/>
                </a:lnTo>
                <a:lnTo>
                  <a:pt x="509403" y="354330"/>
                </a:lnTo>
                <a:lnTo>
                  <a:pt x="514134" y="359410"/>
                </a:lnTo>
                <a:lnTo>
                  <a:pt x="520035" y="359410"/>
                </a:lnTo>
                <a:lnTo>
                  <a:pt x="535778" y="361950"/>
                </a:lnTo>
                <a:lnTo>
                  <a:pt x="549881" y="368300"/>
                </a:lnTo>
                <a:lnTo>
                  <a:pt x="561508" y="378460"/>
                </a:lnTo>
                <a:lnTo>
                  <a:pt x="569826" y="392430"/>
                </a:lnTo>
                <a:lnTo>
                  <a:pt x="571527" y="396240"/>
                </a:lnTo>
                <a:lnTo>
                  <a:pt x="575479" y="398780"/>
                </a:lnTo>
                <a:lnTo>
                  <a:pt x="582416" y="398780"/>
                </a:lnTo>
                <a:lnTo>
                  <a:pt x="589184" y="394970"/>
                </a:lnTo>
                <a:lnTo>
                  <a:pt x="591674" y="389890"/>
                </a:lnTo>
                <a:lnTo>
                  <a:pt x="589388" y="383540"/>
                </a:lnTo>
                <a:lnTo>
                  <a:pt x="577790" y="364490"/>
                </a:lnTo>
                <a:lnTo>
                  <a:pt x="561592" y="350520"/>
                </a:lnTo>
                <a:lnTo>
                  <a:pt x="541953" y="341630"/>
                </a:lnTo>
                <a:lnTo>
                  <a:pt x="520035" y="337820"/>
                </a:lnTo>
                <a:close/>
              </a:path>
              <a:path w="680720" h="613410">
                <a:moveTo>
                  <a:pt x="99051" y="317500"/>
                </a:moveTo>
                <a:lnTo>
                  <a:pt x="92317" y="317500"/>
                </a:lnTo>
                <a:lnTo>
                  <a:pt x="84014" y="326390"/>
                </a:lnTo>
                <a:lnTo>
                  <a:pt x="84014" y="332740"/>
                </a:lnTo>
                <a:lnTo>
                  <a:pt x="111507" y="360680"/>
                </a:lnTo>
                <a:lnTo>
                  <a:pt x="122387" y="360680"/>
                </a:lnTo>
                <a:lnTo>
                  <a:pt x="147389" y="335280"/>
                </a:lnTo>
                <a:lnTo>
                  <a:pt x="116947" y="335280"/>
                </a:lnTo>
                <a:lnTo>
                  <a:pt x="99051" y="317500"/>
                </a:lnTo>
                <a:close/>
              </a:path>
              <a:path w="680720" h="613410">
                <a:moveTo>
                  <a:pt x="335479" y="318770"/>
                </a:moveTo>
                <a:lnTo>
                  <a:pt x="196099" y="318770"/>
                </a:lnTo>
                <a:lnTo>
                  <a:pt x="191368" y="323850"/>
                </a:lnTo>
                <a:lnTo>
                  <a:pt x="191368" y="335280"/>
                </a:lnTo>
                <a:lnTo>
                  <a:pt x="196099" y="340360"/>
                </a:lnTo>
                <a:lnTo>
                  <a:pt x="335479" y="340360"/>
                </a:lnTo>
                <a:lnTo>
                  <a:pt x="340210" y="335280"/>
                </a:lnTo>
                <a:lnTo>
                  <a:pt x="340210" y="323850"/>
                </a:lnTo>
                <a:lnTo>
                  <a:pt x="335479" y="318770"/>
                </a:lnTo>
                <a:close/>
              </a:path>
              <a:path w="680720" h="613410">
                <a:moveTo>
                  <a:pt x="162176" y="297180"/>
                </a:moveTo>
                <a:lnTo>
                  <a:pt x="156771" y="297180"/>
                </a:lnTo>
                <a:lnTo>
                  <a:pt x="154034" y="298450"/>
                </a:lnTo>
                <a:lnTo>
                  <a:pt x="116947" y="335280"/>
                </a:lnTo>
                <a:lnTo>
                  <a:pt x="147389" y="335280"/>
                </a:lnTo>
                <a:lnTo>
                  <a:pt x="171142" y="311150"/>
                </a:lnTo>
                <a:lnTo>
                  <a:pt x="171142" y="304800"/>
                </a:lnTo>
                <a:lnTo>
                  <a:pt x="164913" y="298450"/>
                </a:lnTo>
                <a:lnTo>
                  <a:pt x="162176" y="297180"/>
                </a:lnTo>
                <a:close/>
              </a:path>
              <a:path w="680720" h="613410">
                <a:moveTo>
                  <a:pt x="99051" y="232410"/>
                </a:moveTo>
                <a:lnTo>
                  <a:pt x="92317" y="232410"/>
                </a:lnTo>
                <a:lnTo>
                  <a:pt x="84014" y="241300"/>
                </a:lnTo>
                <a:lnTo>
                  <a:pt x="84014" y="247650"/>
                </a:lnTo>
                <a:lnTo>
                  <a:pt x="111507" y="275590"/>
                </a:lnTo>
                <a:lnTo>
                  <a:pt x="114209" y="276860"/>
                </a:lnTo>
                <a:lnTo>
                  <a:pt x="119685" y="276860"/>
                </a:lnTo>
                <a:lnTo>
                  <a:pt x="122387" y="275590"/>
                </a:lnTo>
                <a:lnTo>
                  <a:pt x="148047" y="250190"/>
                </a:lnTo>
                <a:lnTo>
                  <a:pt x="116947" y="250190"/>
                </a:lnTo>
                <a:lnTo>
                  <a:pt x="99051" y="232410"/>
                </a:lnTo>
                <a:close/>
              </a:path>
              <a:path w="680720" h="613410">
                <a:moveTo>
                  <a:pt x="595368" y="85090"/>
                </a:moveTo>
                <a:lnTo>
                  <a:pt x="574105" y="85090"/>
                </a:lnTo>
                <a:lnTo>
                  <a:pt x="574105" y="264160"/>
                </a:lnTo>
                <a:lnTo>
                  <a:pt x="595368" y="264160"/>
                </a:lnTo>
                <a:lnTo>
                  <a:pt x="595368" y="85090"/>
                </a:lnTo>
                <a:close/>
              </a:path>
              <a:path w="680720" h="613410">
                <a:moveTo>
                  <a:pt x="431164" y="233680"/>
                </a:moveTo>
                <a:lnTo>
                  <a:pt x="196099" y="233680"/>
                </a:lnTo>
                <a:lnTo>
                  <a:pt x="191368" y="238760"/>
                </a:lnTo>
                <a:lnTo>
                  <a:pt x="191368" y="250190"/>
                </a:lnTo>
                <a:lnTo>
                  <a:pt x="196099" y="255270"/>
                </a:lnTo>
                <a:lnTo>
                  <a:pt x="431164" y="255270"/>
                </a:lnTo>
                <a:lnTo>
                  <a:pt x="435895" y="250190"/>
                </a:lnTo>
                <a:lnTo>
                  <a:pt x="435895" y="238760"/>
                </a:lnTo>
                <a:lnTo>
                  <a:pt x="431164" y="233680"/>
                </a:lnTo>
                <a:close/>
              </a:path>
              <a:path w="680720" h="613410">
                <a:moveTo>
                  <a:pt x="164913" y="213360"/>
                </a:moveTo>
                <a:lnTo>
                  <a:pt x="154034" y="213360"/>
                </a:lnTo>
                <a:lnTo>
                  <a:pt x="116947" y="250190"/>
                </a:lnTo>
                <a:lnTo>
                  <a:pt x="148047" y="250190"/>
                </a:lnTo>
                <a:lnTo>
                  <a:pt x="171142" y="227330"/>
                </a:lnTo>
                <a:lnTo>
                  <a:pt x="171142" y="219710"/>
                </a:lnTo>
                <a:lnTo>
                  <a:pt x="164913" y="213360"/>
                </a:lnTo>
                <a:close/>
              </a:path>
              <a:path w="680720" h="613410">
                <a:moveTo>
                  <a:pt x="99050" y="148590"/>
                </a:moveTo>
                <a:lnTo>
                  <a:pt x="92317" y="148590"/>
                </a:lnTo>
                <a:lnTo>
                  <a:pt x="84014" y="156210"/>
                </a:lnTo>
                <a:lnTo>
                  <a:pt x="84014" y="162560"/>
                </a:lnTo>
                <a:lnTo>
                  <a:pt x="111507" y="190500"/>
                </a:lnTo>
                <a:lnTo>
                  <a:pt x="114209" y="191770"/>
                </a:lnTo>
                <a:lnTo>
                  <a:pt x="119685" y="191770"/>
                </a:lnTo>
                <a:lnTo>
                  <a:pt x="122387" y="190500"/>
                </a:lnTo>
                <a:lnTo>
                  <a:pt x="146764" y="166370"/>
                </a:lnTo>
                <a:lnTo>
                  <a:pt x="116947" y="166370"/>
                </a:lnTo>
                <a:lnTo>
                  <a:pt x="99050" y="148590"/>
                </a:lnTo>
                <a:close/>
              </a:path>
              <a:path w="680720" h="613410">
                <a:moveTo>
                  <a:pt x="250427" y="148590"/>
                </a:moveTo>
                <a:lnTo>
                  <a:pt x="196099" y="148590"/>
                </a:lnTo>
                <a:lnTo>
                  <a:pt x="191368" y="153670"/>
                </a:lnTo>
                <a:lnTo>
                  <a:pt x="191368" y="165100"/>
                </a:lnTo>
                <a:lnTo>
                  <a:pt x="196099" y="170180"/>
                </a:lnTo>
                <a:lnTo>
                  <a:pt x="250427" y="170180"/>
                </a:lnTo>
                <a:lnTo>
                  <a:pt x="255158" y="165100"/>
                </a:lnTo>
                <a:lnTo>
                  <a:pt x="255158" y="153670"/>
                </a:lnTo>
                <a:lnTo>
                  <a:pt x="250427" y="148590"/>
                </a:lnTo>
                <a:close/>
              </a:path>
              <a:path w="680720" h="613410">
                <a:moveTo>
                  <a:pt x="473690" y="148590"/>
                </a:moveTo>
                <a:lnTo>
                  <a:pt x="281152" y="148590"/>
                </a:lnTo>
                <a:lnTo>
                  <a:pt x="276421" y="153670"/>
                </a:lnTo>
                <a:lnTo>
                  <a:pt x="276421" y="165100"/>
                </a:lnTo>
                <a:lnTo>
                  <a:pt x="281152" y="170180"/>
                </a:lnTo>
                <a:lnTo>
                  <a:pt x="473690" y="170180"/>
                </a:lnTo>
                <a:lnTo>
                  <a:pt x="478421" y="165100"/>
                </a:lnTo>
                <a:lnTo>
                  <a:pt x="478421" y="153670"/>
                </a:lnTo>
                <a:lnTo>
                  <a:pt x="473690" y="148590"/>
                </a:lnTo>
                <a:close/>
              </a:path>
              <a:path w="680720" h="613410">
                <a:moveTo>
                  <a:pt x="162176" y="128270"/>
                </a:moveTo>
                <a:lnTo>
                  <a:pt x="156771" y="128270"/>
                </a:lnTo>
                <a:lnTo>
                  <a:pt x="154034" y="129540"/>
                </a:lnTo>
                <a:lnTo>
                  <a:pt x="116947" y="166370"/>
                </a:lnTo>
                <a:lnTo>
                  <a:pt x="146764" y="166370"/>
                </a:lnTo>
                <a:lnTo>
                  <a:pt x="171142" y="142240"/>
                </a:lnTo>
                <a:lnTo>
                  <a:pt x="171142" y="134620"/>
                </a:lnTo>
                <a:lnTo>
                  <a:pt x="164913" y="129540"/>
                </a:lnTo>
                <a:lnTo>
                  <a:pt x="162176" y="128270"/>
                </a:lnTo>
                <a:close/>
              </a:path>
              <a:path w="680720" h="613410">
                <a:moveTo>
                  <a:pt x="593107" y="21590"/>
                </a:moveTo>
                <a:lnTo>
                  <a:pt x="569330" y="21590"/>
                </a:lnTo>
                <a:lnTo>
                  <a:pt x="574105" y="26670"/>
                </a:lnTo>
                <a:lnTo>
                  <a:pt x="574105" y="64770"/>
                </a:lnTo>
                <a:lnTo>
                  <a:pt x="595368" y="64770"/>
                </a:lnTo>
                <a:lnTo>
                  <a:pt x="595368" y="33020"/>
                </a:lnTo>
                <a:lnTo>
                  <a:pt x="593107" y="21590"/>
                </a:lnTo>
                <a:close/>
              </a:path>
            </a:pathLst>
          </a:custGeom>
          <a:solidFill>
            <a:srgbClr val="FFFFFF"/>
          </a:solidFill>
        </p:spPr>
        <p:txBody>
          <a:bodyPr wrap="square" lIns="0" tIns="0" rIns="0" bIns="0" rtlCol="0"/>
          <a:lstStyle/>
          <a:p>
            <a:endParaRPr>
              <a:latin typeface="Lato Regular"/>
            </a:endParaRPr>
          </a:p>
        </p:txBody>
      </p:sp>
      <p:sp>
        <p:nvSpPr>
          <p:cNvPr id="8" name="CaixaDeTexto 7">
            <a:extLst>
              <a:ext uri="{FF2B5EF4-FFF2-40B4-BE49-F238E27FC236}">
                <a16:creationId xmlns:a16="http://schemas.microsoft.com/office/drawing/2014/main" id="{A59782F5-8B0D-4E63-BB3D-4073E77D0213}"/>
              </a:ext>
            </a:extLst>
          </p:cNvPr>
          <p:cNvSpPr txBox="1"/>
          <p:nvPr/>
        </p:nvSpPr>
        <p:spPr>
          <a:xfrm>
            <a:off x="1392075" y="3529796"/>
            <a:ext cx="2208626" cy="1231106"/>
          </a:xfrm>
          <a:prstGeom prst="rect">
            <a:avLst/>
          </a:prstGeom>
          <a:noFill/>
        </p:spPr>
        <p:txBody>
          <a:bodyPr wrap="square" rtlCol="0">
            <a:spAutoFit/>
          </a:bodyPr>
          <a:lstStyle/>
          <a:p>
            <a:r>
              <a:rPr lang="pt-BR" b="1" spc="-55" dirty="0">
                <a:solidFill>
                  <a:srgbClr val="44536A"/>
                </a:solidFill>
                <a:latin typeface="Lato Regular"/>
                <a:cs typeface="Arial"/>
              </a:rPr>
              <a:t>Definição da amostra pesquisada:</a:t>
            </a:r>
          </a:p>
          <a:p>
            <a:r>
              <a:rPr lang="pt-BR" sz="2000" b="1" dirty="0"/>
              <a:t>500 placas</a:t>
            </a:r>
          </a:p>
        </p:txBody>
      </p:sp>
      <p:sp>
        <p:nvSpPr>
          <p:cNvPr id="9" name="CaixaDeTexto 8">
            <a:extLst>
              <a:ext uri="{FF2B5EF4-FFF2-40B4-BE49-F238E27FC236}">
                <a16:creationId xmlns:a16="http://schemas.microsoft.com/office/drawing/2014/main" id="{73A74761-6794-45DA-8D4C-C3D91AC32106}"/>
              </a:ext>
            </a:extLst>
          </p:cNvPr>
          <p:cNvSpPr txBox="1"/>
          <p:nvPr/>
        </p:nvSpPr>
        <p:spPr>
          <a:xfrm>
            <a:off x="3691405" y="3529795"/>
            <a:ext cx="2208626" cy="2400657"/>
          </a:xfrm>
          <a:prstGeom prst="rect">
            <a:avLst/>
          </a:prstGeom>
          <a:noFill/>
        </p:spPr>
        <p:txBody>
          <a:bodyPr wrap="square" rtlCol="0">
            <a:spAutoFit/>
          </a:bodyPr>
          <a:lstStyle/>
          <a:p>
            <a:r>
              <a:rPr lang="pt-BR" b="1" spc="-55" dirty="0">
                <a:solidFill>
                  <a:srgbClr val="44536A"/>
                </a:solidFill>
                <a:latin typeface="Lato Regular"/>
                <a:cs typeface="Arial"/>
              </a:rPr>
              <a:t>Seleção aleatória dos postos pesquisados (respeitando a representatividade) </a:t>
            </a:r>
            <a:r>
              <a:rPr lang="pt-BR" sz="2000" b="1" dirty="0"/>
              <a:t>22 postos entre Curitiba e Região Metropolitana</a:t>
            </a:r>
          </a:p>
        </p:txBody>
      </p:sp>
      <p:sp>
        <p:nvSpPr>
          <p:cNvPr id="10" name="CaixaDeTexto 9">
            <a:extLst>
              <a:ext uri="{FF2B5EF4-FFF2-40B4-BE49-F238E27FC236}">
                <a16:creationId xmlns:a16="http://schemas.microsoft.com/office/drawing/2014/main" id="{2FF55AE7-49FE-4192-921F-A42A0D7CA09E}"/>
              </a:ext>
            </a:extLst>
          </p:cNvPr>
          <p:cNvSpPr txBox="1"/>
          <p:nvPr/>
        </p:nvSpPr>
        <p:spPr>
          <a:xfrm>
            <a:off x="6436392" y="3529795"/>
            <a:ext cx="1722870" cy="1261884"/>
          </a:xfrm>
          <a:prstGeom prst="rect">
            <a:avLst/>
          </a:prstGeom>
          <a:noFill/>
        </p:spPr>
        <p:txBody>
          <a:bodyPr wrap="square" rtlCol="0">
            <a:spAutoFit/>
          </a:bodyPr>
          <a:lstStyle/>
          <a:p>
            <a:r>
              <a:rPr lang="pt-BR" b="1" spc="-40" dirty="0">
                <a:solidFill>
                  <a:srgbClr val="44536A"/>
                </a:solidFill>
                <a:latin typeface="Lato Regular"/>
                <a:cs typeface="Arial"/>
              </a:rPr>
              <a:t>Coleta - Período de </a:t>
            </a:r>
          </a:p>
          <a:p>
            <a:r>
              <a:rPr lang="pt-BR" sz="2000" b="1" dirty="0"/>
              <a:t>19/06 à 15/07 de 2019</a:t>
            </a:r>
          </a:p>
        </p:txBody>
      </p:sp>
      <p:sp>
        <p:nvSpPr>
          <p:cNvPr id="11" name="object 17">
            <a:extLst>
              <a:ext uri="{FF2B5EF4-FFF2-40B4-BE49-F238E27FC236}">
                <a16:creationId xmlns:a16="http://schemas.microsoft.com/office/drawing/2014/main" id="{7E2EEF83-1B6C-456D-B721-B55A3BFF1139}"/>
              </a:ext>
            </a:extLst>
          </p:cNvPr>
          <p:cNvSpPr/>
          <p:nvPr/>
        </p:nvSpPr>
        <p:spPr>
          <a:xfrm>
            <a:off x="8945992" y="2362878"/>
            <a:ext cx="2101850" cy="1100455"/>
          </a:xfrm>
          <a:custGeom>
            <a:avLst/>
            <a:gdLst/>
            <a:ahLst/>
            <a:cxnLst/>
            <a:rect l="l" t="t" r="r" b="b"/>
            <a:pathLst>
              <a:path w="2101850" h="1100454">
                <a:moveTo>
                  <a:pt x="1667383" y="0"/>
                </a:moveTo>
                <a:lnTo>
                  <a:pt x="0" y="0"/>
                </a:lnTo>
                <a:lnTo>
                  <a:pt x="433959" y="554227"/>
                </a:lnTo>
                <a:lnTo>
                  <a:pt x="0" y="1100074"/>
                </a:lnTo>
                <a:lnTo>
                  <a:pt x="1667383" y="1100074"/>
                </a:lnTo>
                <a:lnTo>
                  <a:pt x="2101341" y="554227"/>
                </a:lnTo>
                <a:lnTo>
                  <a:pt x="1667383" y="0"/>
                </a:lnTo>
                <a:close/>
              </a:path>
            </a:pathLst>
          </a:custGeom>
          <a:solidFill>
            <a:srgbClr val="00B050"/>
          </a:solidFill>
        </p:spPr>
        <p:txBody>
          <a:bodyPr wrap="square" lIns="0" tIns="0" rIns="0" bIns="0" rtlCol="0"/>
          <a:lstStyle/>
          <a:p>
            <a:endParaRPr dirty="0">
              <a:latin typeface="Lato Regular"/>
            </a:endParaRPr>
          </a:p>
        </p:txBody>
      </p:sp>
      <p:sp>
        <p:nvSpPr>
          <p:cNvPr id="13" name="CaixaDeTexto 12">
            <a:extLst>
              <a:ext uri="{FF2B5EF4-FFF2-40B4-BE49-F238E27FC236}">
                <a16:creationId xmlns:a16="http://schemas.microsoft.com/office/drawing/2014/main" id="{338FC1F8-F67D-4539-A653-E96C72CAE05D}"/>
              </a:ext>
            </a:extLst>
          </p:cNvPr>
          <p:cNvSpPr txBox="1"/>
          <p:nvPr/>
        </p:nvSpPr>
        <p:spPr>
          <a:xfrm>
            <a:off x="8985069" y="3529795"/>
            <a:ext cx="2208626" cy="1477328"/>
          </a:xfrm>
          <a:prstGeom prst="rect">
            <a:avLst/>
          </a:prstGeom>
          <a:noFill/>
        </p:spPr>
        <p:txBody>
          <a:bodyPr wrap="square" rtlCol="0">
            <a:spAutoFit/>
          </a:bodyPr>
          <a:lstStyle/>
          <a:p>
            <a:r>
              <a:rPr lang="pt-BR" b="1" spc="-55" dirty="0">
                <a:solidFill>
                  <a:srgbClr val="44536A"/>
                </a:solidFill>
                <a:latin typeface="Lato Regular"/>
                <a:cs typeface="Arial"/>
              </a:rPr>
              <a:t>Pesquisa por observação realizada em dias, horários e por pessoas diferentes</a:t>
            </a:r>
            <a:endParaRPr lang="pt-BR" sz="2000" b="1" dirty="0"/>
          </a:p>
        </p:txBody>
      </p:sp>
      <p:sp>
        <p:nvSpPr>
          <p:cNvPr id="17" name="CaixaDeTexto 16">
            <a:extLst>
              <a:ext uri="{FF2B5EF4-FFF2-40B4-BE49-F238E27FC236}">
                <a16:creationId xmlns:a16="http://schemas.microsoft.com/office/drawing/2014/main" id="{26AE5B96-E5FD-4F3E-AF55-C0150FE58073}"/>
              </a:ext>
            </a:extLst>
          </p:cNvPr>
          <p:cNvSpPr txBox="1"/>
          <p:nvPr/>
        </p:nvSpPr>
        <p:spPr>
          <a:xfrm>
            <a:off x="3314910" y="680358"/>
            <a:ext cx="5583459" cy="523220"/>
          </a:xfrm>
          <a:prstGeom prst="rect">
            <a:avLst/>
          </a:prstGeom>
          <a:noFill/>
        </p:spPr>
        <p:txBody>
          <a:bodyPr wrap="square" rtlCol="0">
            <a:spAutoFit/>
          </a:bodyPr>
          <a:lstStyle/>
          <a:p>
            <a:r>
              <a:rPr lang="pt-BR" sz="2800" dirty="0">
                <a:solidFill>
                  <a:srgbClr val="312D95"/>
                </a:solidFill>
                <a:latin typeface="Arial Rounded MT Bold" panose="020F0704030504030204" pitchFamily="34" charset="0"/>
                <a:ea typeface="Adobe Gothic Std B" panose="020B0800000000000000" pitchFamily="34" charset="-128"/>
              </a:rPr>
              <a:t>METODOLOGIA DE PESQUISA </a:t>
            </a:r>
          </a:p>
        </p:txBody>
      </p:sp>
      <p:sp>
        <p:nvSpPr>
          <p:cNvPr id="7" name="object 20">
            <a:extLst>
              <a:ext uri="{FF2B5EF4-FFF2-40B4-BE49-F238E27FC236}">
                <a16:creationId xmlns:a16="http://schemas.microsoft.com/office/drawing/2014/main" id="{3C4ED1EA-F0BC-4E66-91FF-BCB0BF374816}"/>
              </a:ext>
            </a:extLst>
          </p:cNvPr>
          <p:cNvSpPr/>
          <p:nvPr/>
        </p:nvSpPr>
        <p:spPr>
          <a:xfrm>
            <a:off x="9599655" y="2553219"/>
            <a:ext cx="662305" cy="662940"/>
          </a:xfrm>
          <a:custGeom>
            <a:avLst/>
            <a:gdLst/>
            <a:ahLst/>
            <a:cxnLst/>
            <a:rect l="l" t="t" r="r" b="b"/>
            <a:pathLst>
              <a:path w="662304" h="662939">
                <a:moveTo>
                  <a:pt x="227847" y="662493"/>
                </a:moveTo>
                <a:lnTo>
                  <a:pt x="222929" y="662493"/>
                </a:lnTo>
                <a:lnTo>
                  <a:pt x="224560" y="662763"/>
                </a:lnTo>
                <a:lnTo>
                  <a:pt x="226216" y="662763"/>
                </a:lnTo>
                <a:lnTo>
                  <a:pt x="227847" y="662493"/>
                </a:lnTo>
                <a:close/>
              </a:path>
              <a:path w="662304" h="662939">
                <a:moveTo>
                  <a:pt x="498869" y="662493"/>
                </a:moveTo>
                <a:lnTo>
                  <a:pt x="493950" y="662493"/>
                </a:lnTo>
                <a:lnTo>
                  <a:pt x="495581" y="662763"/>
                </a:lnTo>
                <a:lnTo>
                  <a:pt x="497238" y="662763"/>
                </a:lnTo>
                <a:lnTo>
                  <a:pt x="498869" y="662493"/>
                </a:lnTo>
                <a:close/>
              </a:path>
              <a:path w="662304" h="662939">
                <a:moveTo>
                  <a:pt x="329681" y="0"/>
                </a:moveTo>
                <a:lnTo>
                  <a:pt x="263794" y="5263"/>
                </a:lnTo>
                <a:lnTo>
                  <a:pt x="208861" y="20310"/>
                </a:lnTo>
                <a:lnTo>
                  <a:pt x="164194" y="44030"/>
                </a:lnTo>
                <a:lnTo>
                  <a:pt x="129100" y="75308"/>
                </a:lnTo>
                <a:lnTo>
                  <a:pt x="103412" y="111761"/>
                </a:lnTo>
                <a:lnTo>
                  <a:pt x="85186" y="152482"/>
                </a:lnTo>
                <a:lnTo>
                  <a:pt x="73102" y="196264"/>
                </a:lnTo>
                <a:lnTo>
                  <a:pt x="65838" y="241899"/>
                </a:lnTo>
                <a:lnTo>
                  <a:pt x="4670" y="347296"/>
                </a:lnTo>
                <a:lnTo>
                  <a:pt x="0" y="362073"/>
                </a:lnTo>
                <a:lnTo>
                  <a:pt x="1260" y="377141"/>
                </a:lnTo>
                <a:lnTo>
                  <a:pt x="7997" y="390668"/>
                </a:lnTo>
                <a:lnTo>
                  <a:pt x="19757" y="400823"/>
                </a:lnTo>
                <a:lnTo>
                  <a:pt x="66161" y="424023"/>
                </a:lnTo>
                <a:lnTo>
                  <a:pt x="80918" y="526057"/>
                </a:lnTo>
                <a:lnTo>
                  <a:pt x="99204" y="567832"/>
                </a:lnTo>
                <a:lnTo>
                  <a:pt x="134808" y="596372"/>
                </a:lnTo>
                <a:lnTo>
                  <a:pt x="210407" y="602266"/>
                </a:lnTo>
                <a:lnTo>
                  <a:pt x="210407" y="662493"/>
                </a:lnTo>
                <a:lnTo>
                  <a:pt x="240520" y="662493"/>
                </a:lnTo>
                <a:lnTo>
                  <a:pt x="240520" y="578894"/>
                </a:lnTo>
                <a:lnTo>
                  <a:pt x="233782" y="572156"/>
                </a:lnTo>
                <a:lnTo>
                  <a:pt x="164057" y="572156"/>
                </a:lnTo>
                <a:lnTo>
                  <a:pt x="155336" y="571424"/>
                </a:lnTo>
                <a:lnTo>
                  <a:pt x="123194" y="549563"/>
                </a:lnTo>
                <a:lnTo>
                  <a:pt x="94131" y="407059"/>
                </a:lnTo>
                <a:lnTo>
                  <a:pt x="91069" y="402818"/>
                </a:lnTo>
                <a:lnTo>
                  <a:pt x="34402" y="374498"/>
                </a:lnTo>
                <a:lnTo>
                  <a:pt x="29467" y="371763"/>
                </a:lnTo>
                <a:lnTo>
                  <a:pt x="28183" y="367045"/>
                </a:lnTo>
                <a:lnTo>
                  <a:pt x="31019" y="361951"/>
                </a:lnTo>
                <a:lnTo>
                  <a:pt x="94043" y="253342"/>
                </a:lnTo>
                <a:lnTo>
                  <a:pt x="94695" y="251322"/>
                </a:lnTo>
                <a:lnTo>
                  <a:pt x="101643" y="205441"/>
                </a:lnTo>
                <a:lnTo>
                  <a:pt x="112752" y="164507"/>
                </a:lnTo>
                <a:lnTo>
                  <a:pt x="129143" y="127422"/>
                </a:lnTo>
                <a:lnTo>
                  <a:pt x="151710" y="95183"/>
                </a:lnTo>
                <a:lnTo>
                  <a:pt x="181529" y="68437"/>
                </a:lnTo>
                <a:lnTo>
                  <a:pt x="220105" y="47911"/>
                </a:lnTo>
                <a:lnTo>
                  <a:pt x="268976" y="34754"/>
                </a:lnTo>
                <a:lnTo>
                  <a:pt x="329681" y="30113"/>
                </a:lnTo>
                <a:lnTo>
                  <a:pt x="370697" y="30113"/>
                </a:lnTo>
                <a:lnTo>
                  <a:pt x="375328" y="26361"/>
                </a:lnTo>
                <a:lnTo>
                  <a:pt x="346339" y="403"/>
                </a:lnTo>
                <a:lnTo>
                  <a:pt x="338102" y="104"/>
                </a:lnTo>
                <a:lnTo>
                  <a:pt x="329681" y="0"/>
                </a:lnTo>
                <a:close/>
              </a:path>
              <a:path w="662304" h="662939">
                <a:moveTo>
                  <a:pt x="501629" y="481552"/>
                </a:moveTo>
                <a:lnTo>
                  <a:pt x="484634" y="528285"/>
                </a:lnTo>
                <a:lnTo>
                  <a:pt x="481428" y="662493"/>
                </a:lnTo>
                <a:lnTo>
                  <a:pt x="511542" y="662493"/>
                </a:lnTo>
                <a:lnTo>
                  <a:pt x="511631" y="563943"/>
                </a:lnTo>
                <a:lnTo>
                  <a:pt x="512248" y="549564"/>
                </a:lnTo>
                <a:lnTo>
                  <a:pt x="514322" y="533332"/>
                </a:lnTo>
                <a:lnTo>
                  <a:pt x="517698" y="517359"/>
                </a:lnTo>
                <a:lnTo>
                  <a:pt x="522307" y="501666"/>
                </a:lnTo>
                <a:lnTo>
                  <a:pt x="525068" y="493823"/>
                </a:lnTo>
                <a:lnTo>
                  <a:pt x="520939" y="485216"/>
                </a:lnTo>
                <a:lnTo>
                  <a:pt x="511529" y="481904"/>
                </a:lnTo>
                <a:lnTo>
                  <a:pt x="509885" y="481615"/>
                </a:lnTo>
                <a:lnTo>
                  <a:pt x="501629" y="481552"/>
                </a:lnTo>
                <a:close/>
              </a:path>
              <a:path w="662304" h="662939">
                <a:moveTo>
                  <a:pt x="511541" y="0"/>
                </a:moveTo>
                <a:lnTo>
                  <a:pt x="464044" y="7615"/>
                </a:lnTo>
                <a:lnTo>
                  <a:pt x="422720" y="28813"/>
                </a:lnTo>
                <a:lnTo>
                  <a:pt x="390090" y="61126"/>
                </a:lnTo>
                <a:lnTo>
                  <a:pt x="368674" y="102059"/>
                </a:lnTo>
                <a:lnTo>
                  <a:pt x="360977" y="149212"/>
                </a:lnTo>
                <a:lnTo>
                  <a:pt x="364715" y="183375"/>
                </a:lnTo>
                <a:lnTo>
                  <a:pt x="387923" y="233308"/>
                </a:lnTo>
                <a:lnTo>
                  <a:pt x="417057" y="264536"/>
                </a:lnTo>
                <a:lnTo>
                  <a:pt x="423110" y="270455"/>
                </a:lnTo>
                <a:lnTo>
                  <a:pt x="428140" y="275839"/>
                </a:lnTo>
                <a:lnTo>
                  <a:pt x="434049" y="282703"/>
                </a:lnTo>
                <a:lnTo>
                  <a:pt x="436258" y="287157"/>
                </a:lnTo>
                <a:lnTo>
                  <a:pt x="436258" y="388740"/>
                </a:lnTo>
                <a:lnTo>
                  <a:pt x="439008" y="401441"/>
                </a:lnTo>
                <a:lnTo>
                  <a:pt x="446327" y="411634"/>
                </a:lnTo>
                <a:lnTo>
                  <a:pt x="456817" y="418554"/>
                </a:lnTo>
                <a:lnTo>
                  <a:pt x="469081" y="421438"/>
                </a:lnTo>
                <a:lnTo>
                  <a:pt x="475576" y="433562"/>
                </a:lnTo>
                <a:lnTo>
                  <a:pt x="485300" y="443143"/>
                </a:lnTo>
                <a:lnTo>
                  <a:pt x="497530" y="449438"/>
                </a:lnTo>
                <a:lnTo>
                  <a:pt x="511542" y="451702"/>
                </a:lnTo>
                <a:lnTo>
                  <a:pt x="525553" y="449438"/>
                </a:lnTo>
                <a:lnTo>
                  <a:pt x="537783" y="443143"/>
                </a:lnTo>
                <a:lnTo>
                  <a:pt x="547507" y="433562"/>
                </a:lnTo>
                <a:lnTo>
                  <a:pt x="554002" y="421438"/>
                </a:lnTo>
                <a:lnTo>
                  <a:pt x="566260" y="418554"/>
                </a:lnTo>
                <a:lnTo>
                  <a:pt x="576751" y="411634"/>
                </a:lnTo>
                <a:lnTo>
                  <a:pt x="584073" y="401442"/>
                </a:lnTo>
                <a:lnTo>
                  <a:pt x="586233" y="391475"/>
                </a:lnTo>
                <a:lnTo>
                  <a:pt x="466861" y="391475"/>
                </a:lnTo>
                <a:lnTo>
                  <a:pt x="466371" y="390973"/>
                </a:lnTo>
                <a:lnTo>
                  <a:pt x="466371" y="361362"/>
                </a:lnTo>
                <a:lnTo>
                  <a:pt x="586825" y="361362"/>
                </a:lnTo>
                <a:lnTo>
                  <a:pt x="586825" y="331248"/>
                </a:lnTo>
                <a:lnTo>
                  <a:pt x="466371" y="331248"/>
                </a:lnTo>
                <a:lnTo>
                  <a:pt x="466371" y="292891"/>
                </a:lnTo>
                <a:lnTo>
                  <a:pt x="465118" y="282214"/>
                </a:lnTo>
                <a:lnTo>
                  <a:pt x="444526" y="249226"/>
                </a:lnTo>
                <a:lnTo>
                  <a:pt x="431150" y="236276"/>
                </a:lnTo>
                <a:lnTo>
                  <a:pt x="424438" y="229665"/>
                </a:lnTo>
                <a:lnTo>
                  <a:pt x="411779" y="215391"/>
                </a:lnTo>
                <a:lnTo>
                  <a:pt x="401142" y="198427"/>
                </a:lnTo>
                <a:lnTo>
                  <a:pt x="393816" y="176962"/>
                </a:lnTo>
                <a:lnTo>
                  <a:pt x="391087" y="149187"/>
                </a:lnTo>
                <a:lnTo>
                  <a:pt x="400516" y="102786"/>
                </a:lnTo>
                <a:lnTo>
                  <a:pt x="426268" y="64943"/>
                </a:lnTo>
                <a:lnTo>
                  <a:pt x="464544" y="39453"/>
                </a:lnTo>
                <a:lnTo>
                  <a:pt x="511541" y="30113"/>
                </a:lnTo>
                <a:lnTo>
                  <a:pt x="601666" y="30113"/>
                </a:lnTo>
                <a:lnTo>
                  <a:pt x="600337" y="28805"/>
                </a:lnTo>
                <a:lnTo>
                  <a:pt x="559018" y="7612"/>
                </a:lnTo>
                <a:lnTo>
                  <a:pt x="511541" y="0"/>
                </a:lnTo>
                <a:close/>
              </a:path>
              <a:path w="662304" h="662939">
                <a:moveTo>
                  <a:pt x="586825" y="361362"/>
                </a:moveTo>
                <a:lnTo>
                  <a:pt x="556712" y="361362"/>
                </a:lnTo>
                <a:lnTo>
                  <a:pt x="556712" y="390973"/>
                </a:lnTo>
                <a:lnTo>
                  <a:pt x="556197" y="391475"/>
                </a:lnTo>
                <a:lnTo>
                  <a:pt x="586233" y="391475"/>
                </a:lnTo>
                <a:lnTo>
                  <a:pt x="586825" y="388740"/>
                </a:lnTo>
                <a:lnTo>
                  <a:pt x="586825" y="361362"/>
                </a:lnTo>
                <a:close/>
              </a:path>
              <a:path w="662304" h="662939">
                <a:moveTo>
                  <a:pt x="470286" y="135360"/>
                </a:moveTo>
                <a:lnTo>
                  <a:pt x="457902" y="135360"/>
                </a:lnTo>
                <a:lnTo>
                  <a:pt x="451164" y="142110"/>
                </a:lnTo>
                <a:lnTo>
                  <a:pt x="451176" y="154482"/>
                </a:lnTo>
                <a:lnTo>
                  <a:pt x="452820" y="158372"/>
                </a:lnTo>
                <a:lnTo>
                  <a:pt x="455731" y="161207"/>
                </a:lnTo>
                <a:lnTo>
                  <a:pt x="496485" y="201973"/>
                </a:lnTo>
                <a:lnTo>
                  <a:pt x="496485" y="331248"/>
                </a:lnTo>
                <a:lnTo>
                  <a:pt x="526598" y="331248"/>
                </a:lnTo>
                <a:lnTo>
                  <a:pt x="526598" y="201973"/>
                </a:lnTo>
                <a:lnTo>
                  <a:pt x="554118" y="174445"/>
                </a:lnTo>
                <a:lnTo>
                  <a:pt x="511541" y="174445"/>
                </a:lnTo>
                <a:lnTo>
                  <a:pt x="477011" y="139914"/>
                </a:lnTo>
                <a:lnTo>
                  <a:pt x="474176" y="137003"/>
                </a:lnTo>
                <a:lnTo>
                  <a:pt x="470286" y="135360"/>
                </a:lnTo>
                <a:close/>
              </a:path>
              <a:path w="662304" h="662939">
                <a:moveTo>
                  <a:pt x="601666" y="30113"/>
                </a:moveTo>
                <a:lnTo>
                  <a:pt x="511541" y="30113"/>
                </a:lnTo>
                <a:lnTo>
                  <a:pt x="558539" y="39455"/>
                </a:lnTo>
                <a:lnTo>
                  <a:pt x="596814" y="64951"/>
                </a:lnTo>
                <a:lnTo>
                  <a:pt x="622567" y="102802"/>
                </a:lnTo>
                <a:lnTo>
                  <a:pt x="631995" y="149212"/>
                </a:lnTo>
                <a:lnTo>
                  <a:pt x="629342" y="175893"/>
                </a:lnTo>
                <a:lnTo>
                  <a:pt x="622166" y="195905"/>
                </a:lnTo>
                <a:lnTo>
                  <a:pt x="611642" y="211464"/>
                </a:lnTo>
                <a:lnTo>
                  <a:pt x="598946" y="224784"/>
                </a:lnTo>
                <a:lnTo>
                  <a:pt x="585160" y="237694"/>
                </a:lnTo>
                <a:lnTo>
                  <a:pt x="578305" y="244541"/>
                </a:lnTo>
                <a:lnTo>
                  <a:pt x="557882" y="281029"/>
                </a:lnTo>
                <a:lnTo>
                  <a:pt x="556712" y="331248"/>
                </a:lnTo>
                <a:lnTo>
                  <a:pt x="586825" y="331248"/>
                </a:lnTo>
                <a:lnTo>
                  <a:pt x="586825" y="283694"/>
                </a:lnTo>
                <a:lnTo>
                  <a:pt x="589586" y="277960"/>
                </a:lnTo>
                <a:lnTo>
                  <a:pt x="595295" y="270808"/>
                </a:lnTo>
                <a:lnTo>
                  <a:pt x="600153" y="265331"/>
                </a:lnTo>
                <a:lnTo>
                  <a:pt x="606018" y="259526"/>
                </a:lnTo>
                <a:lnTo>
                  <a:pt x="612666" y="253267"/>
                </a:lnTo>
                <a:lnTo>
                  <a:pt x="619875" y="246429"/>
                </a:lnTo>
                <a:lnTo>
                  <a:pt x="634822" y="230118"/>
                </a:lnTo>
                <a:lnTo>
                  <a:pt x="648412" y="209165"/>
                </a:lnTo>
                <a:lnTo>
                  <a:pt x="658292" y="182539"/>
                </a:lnTo>
                <a:lnTo>
                  <a:pt x="662105" y="149187"/>
                </a:lnTo>
                <a:lnTo>
                  <a:pt x="654397" y="102060"/>
                </a:lnTo>
                <a:lnTo>
                  <a:pt x="632968" y="61110"/>
                </a:lnTo>
                <a:lnTo>
                  <a:pt x="601666" y="30113"/>
                </a:lnTo>
                <a:close/>
              </a:path>
              <a:path w="662304" h="662939">
                <a:moveTo>
                  <a:pt x="560777" y="135197"/>
                </a:moveTo>
                <a:lnTo>
                  <a:pt x="552596" y="135397"/>
                </a:lnTo>
                <a:lnTo>
                  <a:pt x="548819" y="137054"/>
                </a:lnTo>
                <a:lnTo>
                  <a:pt x="546072" y="139914"/>
                </a:lnTo>
                <a:lnTo>
                  <a:pt x="511541" y="174445"/>
                </a:lnTo>
                <a:lnTo>
                  <a:pt x="554118" y="174445"/>
                </a:lnTo>
                <a:lnTo>
                  <a:pt x="567352" y="161207"/>
                </a:lnTo>
                <a:lnTo>
                  <a:pt x="573349" y="155448"/>
                </a:lnTo>
                <a:lnTo>
                  <a:pt x="573538" y="145912"/>
                </a:lnTo>
                <a:lnTo>
                  <a:pt x="564842" y="136878"/>
                </a:lnTo>
                <a:lnTo>
                  <a:pt x="560777" y="135197"/>
                </a:lnTo>
                <a:close/>
              </a:path>
              <a:path w="662304" h="662939">
                <a:moveTo>
                  <a:pt x="370697" y="30113"/>
                </a:moveTo>
                <a:lnTo>
                  <a:pt x="329681" y="30113"/>
                </a:lnTo>
                <a:lnTo>
                  <a:pt x="337354" y="30209"/>
                </a:lnTo>
                <a:lnTo>
                  <a:pt x="344894" y="30483"/>
                </a:lnTo>
                <a:lnTo>
                  <a:pt x="352322" y="30918"/>
                </a:lnTo>
                <a:lnTo>
                  <a:pt x="359656" y="31493"/>
                </a:lnTo>
                <a:lnTo>
                  <a:pt x="367925" y="32359"/>
                </a:lnTo>
                <a:lnTo>
                  <a:pt x="370697" y="30113"/>
                </a:lnTo>
                <a:close/>
              </a:path>
            </a:pathLst>
          </a:custGeom>
          <a:solidFill>
            <a:srgbClr val="FFFFFF"/>
          </a:solidFill>
          <a:ln>
            <a:noFill/>
          </a:ln>
        </p:spPr>
        <p:txBody>
          <a:bodyPr wrap="square" lIns="0" tIns="0" rIns="0" bIns="0" rtlCol="0"/>
          <a:lstStyle/>
          <a:p>
            <a:endParaRPr>
              <a:latin typeface="Lato Regular"/>
            </a:endParaRPr>
          </a:p>
        </p:txBody>
      </p:sp>
      <p:pic>
        <p:nvPicPr>
          <p:cNvPr id="2054" name="Picture 6" descr="Resultado de imagem para icone calendÃ¡rio 19">
            <a:extLst>
              <a:ext uri="{FF2B5EF4-FFF2-40B4-BE49-F238E27FC236}">
                <a16:creationId xmlns:a16="http://schemas.microsoft.com/office/drawing/2014/main" id="{0CD97BF4-CDE6-4E23-B260-601EA89E240C}"/>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780626" y="2387583"/>
            <a:ext cx="1075362" cy="1075362"/>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C6FD44F9-727D-470F-B82C-F3E4203541F9}"/>
              </a:ext>
            </a:extLst>
          </p:cNvPr>
          <p:cNvSpPr/>
          <p:nvPr/>
        </p:nvSpPr>
        <p:spPr>
          <a:xfrm>
            <a:off x="473612" y="6362056"/>
            <a:ext cx="9521061" cy="369332"/>
          </a:xfrm>
          <a:prstGeom prst="rect">
            <a:avLst/>
          </a:prstGeom>
        </p:spPr>
        <p:txBody>
          <a:bodyPr wrap="square">
            <a:spAutoFit/>
          </a:bodyPr>
          <a:lstStyle/>
          <a:p>
            <a:r>
              <a:rPr lang="pt-BR" b="1" dirty="0"/>
              <a:t>Contratante APOIA (Associação Paranaense dos Organismos de Inspeção Acreditados).</a:t>
            </a:r>
          </a:p>
        </p:txBody>
      </p:sp>
    </p:spTree>
    <p:extLst>
      <p:ext uri="{BB962C8B-B14F-4D97-AF65-F5344CB8AC3E}">
        <p14:creationId xmlns:p14="http://schemas.microsoft.com/office/powerpoint/2010/main" val="3599802675"/>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BB7CA09-279D-4567-80C9-D059FD55F43C}"/>
              </a:ext>
            </a:extLst>
          </p:cNvPr>
          <p:cNvSpPr/>
          <p:nvPr/>
        </p:nvSpPr>
        <p:spPr>
          <a:xfrm>
            <a:off x="0" y="0"/>
            <a:ext cx="12191998" cy="6871251"/>
          </a:xfrm>
          <a:prstGeom prst="rect">
            <a:avLst/>
          </a:prstGeom>
          <a:solidFill>
            <a:srgbClr val="2E2C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sp>
        <p:nvSpPr>
          <p:cNvPr id="5" name="Retângulo: Cantos Arredondados 4">
            <a:extLst>
              <a:ext uri="{FF2B5EF4-FFF2-40B4-BE49-F238E27FC236}">
                <a16:creationId xmlns:a16="http://schemas.microsoft.com/office/drawing/2014/main" id="{D78EB73B-5150-4FBC-A242-B2B2C13EDC16}"/>
              </a:ext>
            </a:extLst>
          </p:cNvPr>
          <p:cNvSpPr/>
          <p:nvPr/>
        </p:nvSpPr>
        <p:spPr>
          <a:xfrm>
            <a:off x="637736" y="464234"/>
            <a:ext cx="10916529" cy="5795889"/>
          </a:xfrm>
          <a:prstGeom prst="roundRect">
            <a:avLst/>
          </a:prstGeom>
          <a:noFill/>
          <a:ln>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7" name="Google Shape;57;p12">
            <a:extLst>
              <a:ext uri="{FF2B5EF4-FFF2-40B4-BE49-F238E27FC236}">
                <a16:creationId xmlns:a16="http://schemas.microsoft.com/office/drawing/2014/main" id="{D2D345C6-0801-4D64-8D12-E4EE78F6BEDF}"/>
              </a:ext>
            </a:extLst>
          </p:cNvPr>
          <p:cNvSpPr txBox="1">
            <a:spLocks/>
          </p:cNvSpPr>
          <p:nvPr/>
        </p:nvSpPr>
        <p:spPr>
          <a:xfrm>
            <a:off x="1276643" y="4841677"/>
            <a:ext cx="7772400"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8000" dirty="0">
                <a:solidFill>
                  <a:schemeClr val="bg1"/>
                </a:solidFill>
                <a:latin typeface="Lato Regular"/>
              </a:rPr>
              <a:t>RESULTADOS</a:t>
            </a:r>
          </a:p>
        </p:txBody>
      </p:sp>
      <p:sp>
        <p:nvSpPr>
          <p:cNvPr id="8" name="Retângulo 7">
            <a:extLst>
              <a:ext uri="{FF2B5EF4-FFF2-40B4-BE49-F238E27FC236}">
                <a16:creationId xmlns:a16="http://schemas.microsoft.com/office/drawing/2014/main" id="{A06FA11D-983C-4F5C-8731-7CC0D27FE12E}"/>
              </a:ext>
            </a:extLst>
          </p:cNvPr>
          <p:cNvSpPr/>
          <p:nvPr/>
        </p:nvSpPr>
        <p:spPr>
          <a:xfrm>
            <a:off x="10653822" y="340838"/>
            <a:ext cx="1074870" cy="1153551"/>
          </a:xfrm>
          <a:prstGeom prst="rect">
            <a:avLst/>
          </a:prstGeom>
          <a:solidFill>
            <a:srgbClr val="00A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7200" dirty="0">
              <a:latin typeface="Lato Regular"/>
            </a:endParaRPr>
          </a:p>
        </p:txBody>
      </p:sp>
      <p:pic>
        <p:nvPicPr>
          <p:cNvPr id="12" name="Gráfico 11" descr="Usuários">
            <a:extLst>
              <a:ext uri="{FF2B5EF4-FFF2-40B4-BE49-F238E27FC236}">
                <a16:creationId xmlns:a16="http://schemas.microsoft.com/office/drawing/2014/main" id="{474A2545-B199-4E5F-96A2-F7C1FCB36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3913" y="464234"/>
            <a:ext cx="914400" cy="914400"/>
          </a:xfrm>
          <a:prstGeom prst="rect">
            <a:avLst/>
          </a:prstGeom>
        </p:spPr>
      </p:pic>
    </p:spTree>
    <p:extLst>
      <p:ext uri="{BB962C8B-B14F-4D97-AF65-F5344CB8AC3E}">
        <p14:creationId xmlns:p14="http://schemas.microsoft.com/office/powerpoint/2010/main" val="397206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8A4"/>
        </a:soli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07A0EB3-F9BF-4D38-AAEF-0E2AA1C005B7}"/>
              </a:ext>
            </a:extLst>
          </p:cNvPr>
          <p:cNvSpPr txBox="1"/>
          <p:nvPr/>
        </p:nvSpPr>
        <p:spPr>
          <a:xfrm>
            <a:off x="3168638" y="592372"/>
            <a:ext cx="546175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Rounded MT Bold" panose="020F0704030504030204" pitchFamily="34" charset="0"/>
                <a:ea typeface="Adobe Gothic Std B" panose="020B0800000000000000" pitchFamily="34" charset="-128"/>
                <a:cs typeface="+mn-cs"/>
              </a:rPr>
              <a:t>PERFIL DOS RESPONDENTES</a:t>
            </a:r>
          </a:p>
        </p:txBody>
      </p:sp>
      <p:graphicFrame>
        <p:nvGraphicFramePr>
          <p:cNvPr id="5" name="Gráfico 4">
            <a:extLst>
              <a:ext uri="{FF2B5EF4-FFF2-40B4-BE49-F238E27FC236}">
                <a16:creationId xmlns:a16="http://schemas.microsoft.com/office/drawing/2014/main" id="{D22675BD-7FB2-4830-A382-954703B4A8D2}"/>
              </a:ext>
            </a:extLst>
          </p:cNvPr>
          <p:cNvGraphicFramePr/>
          <p:nvPr>
            <p:extLst>
              <p:ext uri="{D42A27DB-BD31-4B8C-83A1-F6EECF244321}">
                <p14:modId xmlns:p14="http://schemas.microsoft.com/office/powerpoint/2010/main" val="21541740"/>
              </p:ext>
            </p:extLst>
          </p:nvPr>
        </p:nvGraphicFramePr>
        <p:xfrm>
          <a:off x="1268389" y="2253069"/>
          <a:ext cx="4525843" cy="4721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CA794ADA-544E-4767-BD44-19E8D9F6D0DA}"/>
              </a:ext>
            </a:extLst>
          </p:cNvPr>
          <p:cNvGraphicFramePr/>
          <p:nvPr>
            <p:extLst>
              <p:ext uri="{D42A27DB-BD31-4B8C-83A1-F6EECF244321}">
                <p14:modId xmlns:p14="http://schemas.microsoft.com/office/powerpoint/2010/main" val="2924885354"/>
              </p:ext>
            </p:extLst>
          </p:nvPr>
        </p:nvGraphicFramePr>
        <p:xfrm>
          <a:off x="7125863" y="2172006"/>
          <a:ext cx="4086088" cy="4223469"/>
        </p:xfrm>
        <a:graphic>
          <a:graphicData uri="http://schemas.openxmlformats.org/drawingml/2006/chart">
            <c:chart xmlns:c="http://schemas.openxmlformats.org/drawingml/2006/chart" xmlns:r="http://schemas.openxmlformats.org/officeDocument/2006/relationships" r:id="rId3"/>
          </a:graphicData>
        </a:graphic>
      </p:graphicFrame>
      <p:sp>
        <p:nvSpPr>
          <p:cNvPr id="9" name="Seta: Pentágono 8">
            <a:extLst>
              <a:ext uri="{FF2B5EF4-FFF2-40B4-BE49-F238E27FC236}">
                <a16:creationId xmlns:a16="http://schemas.microsoft.com/office/drawing/2014/main" id="{DF52B807-032D-4423-A83B-681539CF54F4}"/>
              </a:ext>
            </a:extLst>
          </p:cNvPr>
          <p:cNvSpPr/>
          <p:nvPr/>
        </p:nvSpPr>
        <p:spPr>
          <a:xfrm>
            <a:off x="1993686" y="1696605"/>
            <a:ext cx="2494122" cy="556464"/>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A8A4"/>
                </a:solidFill>
                <a:latin typeface="Calibri" panose="020F0502020204030204"/>
              </a:rPr>
              <a:t>Município do Emplacamento</a:t>
            </a:r>
          </a:p>
        </p:txBody>
      </p:sp>
      <p:pic>
        <p:nvPicPr>
          <p:cNvPr id="11" name="Imagem 10">
            <a:extLst>
              <a:ext uri="{FF2B5EF4-FFF2-40B4-BE49-F238E27FC236}">
                <a16:creationId xmlns:a16="http://schemas.microsoft.com/office/drawing/2014/main" id="{16DBD6B9-5176-48D5-919D-C38174A06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5478" y="5897217"/>
            <a:ext cx="1342212" cy="795131"/>
          </a:xfrm>
          <a:prstGeom prst="rect">
            <a:avLst/>
          </a:prstGeom>
        </p:spPr>
      </p:pic>
      <p:sp>
        <p:nvSpPr>
          <p:cNvPr id="16" name="Retângulo: Cantos Arredondados 15">
            <a:extLst>
              <a:ext uri="{FF2B5EF4-FFF2-40B4-BE49-F238E27FC236}">
                <a16:creationId xmlns:a16="http://schemas.microsoft.com/office/drawing/2014/main" id="{92EB53F4-EC2B-4FA0-8A7A-505797545C62}"/>
              </a:ext>
            </a:extLst>
          </p:cNvPr>
          <p:cNvSpPr/>
          <p:nvPr/>
        </p:nvSpPr>
        <p:spPr>
          <a:xfrm>
            <a:off x="3807263" y="3429000"/>
            <a:ext cx="2494122" cy="326334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aixaDeTexto 18">
            <a:extLst>
              <a:ext uri="{FF2B5EF4-FFF2-40B4-BE49-F238E27FC236}">
                <a16:creationId xmlns:a16="http://schemas.microsoft.com/office/drawing/2014/main" id="{39FDF03F-D673-4A24-88D6-A9F09B9ECE4A}"/>
              </a:ext>
            </a:extLst>
          </p:cNvPr>
          <p:cNvSpPr txBox="1"/>
          <p:nvPr/>
        </p:nvSpPr>
        <p:spPr>
          <a:xfrm flipH="1">
            <a:off x="2500125" y="1115592"/>
            <a:ext cx="71917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2E2C92"/>
                </a:solidFill>
                <a:effectLst/>
                <a:uLnTx/>
                <a:uFillTx/>
                <a:latin typeface="Calibri" panose="020F0502020204030204"/>
                <a:ea typeface="+mn-ea"/>
                <a:cs typeface="+mn-cs"/>
              </a:rPr>
              <a:t>Metodologia: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Pesquisa quantitativa realizada com 500 placas</a:t>
            </a:r>
          </a:p>
        </p:txBody>
      </p:sp>
      <p:sp>
        <p:nvSpPr>
          <p:cNvPr id="14" name="Seta: Pentágono 13">
            <a:extLst>
              <a:ext uri="{FF2B5EF4-FFF2-40B4-BE49-F238E27FC236}">
                <a16:creationId xmlns:a16="http://schemas.microsoft.com/office/drawing/2014/main" id="{94B9B751-79D8-4152-B237-1213A22AD653}"/>
              </a:ext>
            </a:extLst>
          </p:cNvPr>
          <p:cNvSpPr/>
          <p:nvPr/>
        </p:nvSpPr>
        <p:spPr>
          <a:xfrm>
            <a:off x="7433723" y="1696605"/>
            <a:ext cx="2494122" cy="556464"/>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A8A4"/>
                </a:solidFill>
                <a:latin typeface="Calibri" panose="020F0502020204030204"/>
              </a:rPr>
              <a:t>Marca do Veículo</a:t>
            </a:r>
          </a:p>
        </p:txBody>
      </p:sp>
      <p:graphicFrame>
        <p:nvGraphicFramePr>
          <p:cNvPr id="12" name="Tabela 11">
            <a:extLst>
              <a:ext uri="{FF2B5EF4-FFF2-40B4-BE49-F238E27FC236}">
                <a16:creationId xmlns:a16="http://schemas.microsoft.com/office/drawing/2014/main" id="{0C780A12-6019-4046-BF80-63C34317C344}"/>
              </a:ext>
            </a:extLst>
          </p:cNvPr>
          <p:cNvGraphicFramePr>
            <a:graphicFrameLocks noGrp="1"/>
          </p:cNvGraphicFramePr>
          <p:nvPr>
            <p:extLst>
              <p:ext uri="{D42A27DB-BD31-4B8C-83A1-F6EECF244321}">
                <p14:modId xmlns:p14="http://schemas.microsoft.com/office/powerpoint/2010/main" val="4181020168"/>
              </p:ext>
            </p:extLst>
          </p:nvPr>
        </p:nvGraphicFramePr>
        <p:xfrm>
          <a:off x="4552482" y="4278288"/>
          <a:ext cx="1574800" cy="2286000"/>
        </p:xfrm>
        <a:graphic>
          <a:graphicData uri="http://schemas.openxmlformats.org/drawingml/2006/table">
            <a:tbl>
              <a:tblPr>
                <a:tableStyleId>{5C22544A-7EE6-4342-B048-85BDC9FD1C3A}</a:tableStyleId>
              </a:tblPr>
              <a:tblGrid>
                <a:gridCol w="1574800">
                  <a:extLst>
                    <a:ext uri="{9D8B030D-6E8A-4147-A177-3AD203B41FA5}">
                      <a16:colId xmlns:a16="http://schemas.microsoft.com/office/drawing/2014/main" val="453765987"/>
                    </a:ext>
                  </a:extLst>
                </a:gridCol>
              </a:tblGrid>
              <a:tr h="190500">
                <a:tc>
                  <a:txBody>
                    <a:bodyPr/>
                    <a:lstStyle/>
                    <a:p>
                      <a:pPr algn="l" fontAlgn="b"/>
                      <a:r>
                        <a:rPr lang="pt-BR" sz="1100" b="1" i="1" u="none" strike="noStrike">
                          <a:effectLst/>
                        </a:rPr>
                        <a:t>CAMPO MAGRO</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129693"/>
                  </a:ext>
                </a:extLst>
              </a:tr>
              <a:tr h="190500">
                <a:tc>
                  <a:txBody>
                    <a:bodyPr/>
                    <a:lstStyle/>
                    <a:p>
                      <a:pPr algn="l" fontAlgn="b"/>
                      <a:r>
                        <a:rPr lang="pt-BR" sz="1100" b="1" i="1" u="none" strike="noStrike">
                          <a:effectLst/>
                        </a:rPr>
                        <a:t>AGUDOS DO SUL</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853171"/>
                  </a:ext>
                </a:extLst>
              </a:tr>
              <a:tr h="190500">
                <a:tc>
                  <a:txBody>
                    <a:bodyPr/>
                    <a:lstStyle/>
                    <a:p>
                      <a:pPr algn="l" fontAlgn="b"/>
                      <a:r>
                        <a:rPr lang="pt-BR" sz="1100" b="1" i="1" u="none" strike="noStrike">
                          <a:effectLst/>
                        </a:rPr>
                        <a:t>APUCARANA</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819042"/>
                  </a:ext>
                </a:extLst>
              </a:tr>
              <a:tr h="190500">
                <a:tc>
                  <a:txBody>
                    <a:bodyPr/>
                    <a:lstStyle/>
                    <a:p>
                      <a:pPr algn="l" fontAlgn="b"/>
                      <a:r>
                        <a:rPr lang="pt-BR" sz="1100" b="1" i="1" u="none" strike="noStrike">
                          <a:effectLst/>
                        </a:rPr>
                        <a:t>BALSA NOVA</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5997732"/>
                  </a:ext>
                </a:extLst>
              </a:tr>
              <a:tr h="190500">
                <a:tc>
                  <a:txBody>
                    <a:bodyPr/>
                    <a:lstStyle/>
                    <a:p>
                      <a:pPr algn="l" fontAlgn="b"/>
                      <a:r>
                        <a:rPr lang="pt-BR" sz="1100" b="1" i="1" u="none" strike="noStrike" dirty="0">
                          <a:effectLst/>
                        </a:rPr>
                        <a:t>BOCAIUVA DO SUL</a:t>
                      </a:r>
                      <a:endParaRPr lang="pt-BR" sz="1100" b="1" i="1"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2712556"/>
                  </a:ext>
                </a:extLst>
              </a:tr>
              <a:tr h="190500">
                <a:tc>
                  <a:txBody>
                    <a:bodyPr/>
                    <a:lstStyle/>
                    <a:p>
                      <a:pPr algn="l" fontAlgn="b"/>
                      <a:r>
                        <a:rPr lang="pt-BR" sz="1100" b="1" i="1" u="none" strike="noStrike" dirty="0">
                          <a:effectLst/>
                        </a:rPr>
                        <a:t>FOZ DO IGUAÇU</a:t>
                      </a:r>
                      <a:endParaRPr lang="pt-BR" sz="1100" b="1" i="1"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5477139"/>
                  </a:ext>
                </a:extLst>
              </a:tr>
              <a:tr h="190500">
                <a:tc>
                  <a:txBody>
                    <a:bodyPr/>
                    <a:lstStyle/>
                    <a:p>
                      <a:pPr algn="l" fontAlgn="b"/>
                      <a:r>
                        <a:rPr lang="pt-BR" sz="1100" b="1" i="1" u="none" strike="noStrike">
                          <a:effectLst/>
                        </a:rPr>
                        <a:t>LAPA</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2916683"/>
                  </a:ext>
                </a:extLst>
              </a:tr>
              <a:tr h="190500">
                <a:tc>
                  <a:txBody>
                    <a:bodyPr/>
                    <a:lstStyle/>
                    <a:p>
                      <a:pPr algn="l" fontAlgn="b"/>
                      <a:r>
                        <a:rPr lang="pt-BR" sz="1100" b="1" i="1" u="none" strike="noStrike">
                          <a:effectLst/>
                        </a:rPr>
                        <a:t>MARINGÁ</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0765629"/>
                  </a:ext>
                </a:extLst>
              </a:tr>
              <a:tr h="190500">
                <a:tc>
                  <a:txBody>
                    <a:bodyPr/>
                    <a:lstStyle/>
                    <a:p>
                      <a:pPr algn="l" fontAlgn="b"/>
                      <a:r>
                        <a:rPr lang="pt-BR" sz="1100" b="1" i="1" u="none" strike="noStrike">
                          <a:effectLst/>
                        </a:rPr>
                        <a:t>PALMEIRA</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734859"/>
                  </a:ext>
                </a:extLst>
              </a:tr>
              <a:tr h="190500">
                <a:tc>
                  <a:txBody>
                    <a:bodyPr/>
                    <a:lstStyle/>
                    <a:p>
                      <a:pPr algn="l" fontAlgn="b"/>
                      <a:r>
                        <a:rPr lang="pt-BR" sz="1100" b="1" i="1" u="none" strike="noStrike">
                          <a:effectLst/>
                        </a:rPr>
                        <a:t>PONTA GROSSA</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7631024"/>
                  </a:ext>
                </a:extLst>
              </a:tr>
              <a:tr h="190500">
                <a:tc>
                  <a:txBody>
                    <a:bodyPr/>
                    <a:lstStyle/>
                    <a:p>
                      <a:pPr algn="l" fontAlgn="b"/>
                      <a:r>
                        <a:rPr lang="pt-BR" sz="1100" b="1" i="1" u="none" strike="noStrike">
                          <a:effectLst/>
                        </a:rPr>
                        <a:t>SERTANOPOLIS</a:t>
                      </a:r>
                      <a:endParaRPr lang="pt-BR" sz="1100" b="1" i="1"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390246"/>
                  </a:ext>
                </a:extLst>
              </a:tr>
              <a:tr h="190500">
                <a:tc>
                  <a:txBody>
                    <a:bodyPr/>
                    <a:lstStyle/>
                    <a:p>
                      <a:pPr algn="l" fontAlgn="b"/>
                      <a:r>
                        <a:rPr lang="pt-BR" sz="1100" b="1" i="1" u="none" strike="noStrike" dirty="0">
                          <a:effectLst/>
                        </a:rPr>
                        <a:t>UBIRATA</a:t>
                      </a:r>
                      <a:endParaRPr lang="pt-BR" sz="1100" b="1" i="1"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555419"/>
                  </a:ext>
                </a:extLst>
              </a:tr>
            </a:tbl>
          </a:graphicData>
        </a:graphic>
      </p:graphicFrame>
      <p:sp>
        <p:nvSpPr>
          <p:cNvPr id="17" name="CaixaDeTexto 16">
            <a:extLst>
              <a:ext uri="{FF2B5EF4-FFF2-40B4-BE49-F238E27FC236}">
                <a16:creationId xmlns:a16="http://schemas.microsoft.com/office/drawing/2014/main" id="{C9E3F21F-052F-4CB3-A7F7-16D4187197BE}"/>
              </a:ext>
            </a:extLst>
          </p:cNvPr>
          <p:cNvSpPr txBox="1"/>
          <p:nvPr/>
        </p:nvSpPr>
        <p:spPr>
          <a:xfrm>
            <a:off x="4450962" y="3553101"/>
            <a:ext cx="1874572" cy="646331"/>
          </a:xfrm>
          <a:prstGeom prst="rect">
            <a:avLst/>
          </a:prstGeom>
          <a:noFill/>
        </p:spPr>
        <p:txBody>
          <a:bodyPr wrap="square" rtlCol="0">
            <a:spAutoFit/>
          </a:bodyPr>
          <a:lstStyle/>
          <a:p>
            <a:r>
              <a:rPr lang="pt-BR" sz="1200" dirty="0"/>
              <a:t>Essas cidades foram levantadas, mas o % não chegou a 1%:</a:t>
            </a:r>
          </a:p>
        </p:txBody>
      </p:sp>
      <p:sp>
        <p:nvSpPr>
          <p:cNvPr id="18" name="Seta: para a Direita 17">
            <a:extLst>
              <a:ext uri="{FF2B5EF4-FFF2-40B4-BE49-F238E27FC236}">
                <a16:creationId xmlns:a16="http://schemas.microsoft.com/office/drawing/2014/main" id="{4FE72199-BF59-4209-B988-EEAE3B46593F}"/>
              </a:ext>
            </a:extLst>
          </p:cNvPr>
          <p:cNvSpPr/>
          <p:nvPr/>
        </p:nvSpPr>
        <p:spPr>
          <a:xfrm>
            <a:off x="3603202" y="6115573"/>
            <a:ext cx="653143" cy="576775"/>
          </a:xfrm>
          <a:prstGeom prst="rightArrow">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Cantos Arredondados 19">
            <a:extLst>
              <a:ext uri="{FF2B5EF4-FFF2-40B4-BE49-F238E27FC236}">
                <a16:creationId xmlns:a16="http://schemas.microsoft.com/office/drawing/2014/main" id="{22B53C38-0550-46DD-8AEC-84D6F2FD589B}"/>
              </a:ext>
            </a:extLst>
          </p:cNvPr>
          <p:cNvSpPr/>
          <p:nvPr/>
        </p:nvSpPr>
        <p:spPr>
          <a:xfrm>
            <a:off x="9303470" y="3924886"/>
            <a:ext cx="2494122" cy="1972331"/>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CaixaDeTexto 21">
            <a:extLst>
              <a:ext uri="{FF2B5EF4-FFF2-40B4-BE49-F238E27FC236}">
                <a16:creationId xmlns:a16="http://schemas.microsoft.com/office/drawing/2014/main" id="{B6C6C4C5-6DDF-4BE5-8118-747844B74969}"/>
              </a:ext>
            </a:extLst>
          </p:cNvPr>
          <p:cNvSpPr txBox="1"/>
          <p:nvPr/>
        </p:nvSpPr>
        <p:spPr>
          <a:xfrm>
            <a:off x="9572011" y="4064682"/>
            <a:ext cx="1874572" cy="646331"/>
          </a:xfrm>
          <a:prstGeom prst="rect">
            <a:avLst/>
          </a:prstGeom>
          <a:noFill/>
        </p:spPr>
        <p:txBody>
          <a:bodyPr wrap="square" rtlCol="0">
            <a:spAutoFit/>
          </a:bodyPr>
          <a:lstStyle/>
          <a:p>
            <a:r>
              <a:rPr lang="pt-BR" sz="1200" dirty="0"/>
              <a:t>Essas  marcas foram levantadas, mas o % não chegou a 1%:</a:t>
            </a:r>
          </a:p>
        </p:txBody>
      </p:sp>
      <p:sp>
        <p:nvSpPr>
          <p:cNvPr id="23" name="Seta: para a Direita 22">
            <a:extLst>
              <a:ext uri="{FF2B5EF4-FFF2-40B4-BE49-F238E27FC236}">
                <a16:creationId xmlns:a16="http://schemas.microsoft.com/office/drawing/2014/main" id="{E7D46A99-AE8A-4DEB-80A2-A91C585C51CC}"/>
              </a:ext>
            </a:extLst>
          </p:cNvPr>
          <p:cNvSpPr/>
          <p:nvPr/>
        </p:nvSpPr>
        <p:spPr>
          <a:xfrm rot="20833782">
            <a:off x="9050645" y="5664479"/>
            <a:ext cx="653143" cy="576775"/>
          </a:xfrm>
          <a:prstGeom prst="rightArrow">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4" name="Tabela 23">
            <a:extLst>
              <a:ext uri="{FF2B5EF4-FFF2-40B4-BE49-F238E27FC236}">
                <a16:creationId xmlns:a16="http://schemas.microsoft.com/office/drawing/2014/main" id="{F44AD44C-C3FA-43C8-9FCF-52199CCD246E}"/>
              </a:ext>
            </a:extLst>
          </p:cNvPr>
          <p:cNvGraphicFramePr>
            <a:graphicFrameLocks noGrp="1"/>
          </p:cNvGraphicFramePr>
          <p:nvPr>
            <p:extLst>
              <p:ext uri="{D42A27DB-BD31-4B8C-83A1-F6EECF244321}">
                <p14:modId xmlns:p14="http://schemas.microsoft.com/office/powerpoint/2010/main" val="2899479929"/>
              </p:ext>
            </p:extLst>
          </p:nvPr>
        </p:nvGraphicFramePr>
        <p:xfrm>
          <a:off x="9653241" y="4749719"/>
          <a:ext cx="2184400" cy="952500"/>
        </p:xfrm>
        <a:graphic>
          <a:graphicData uri="http://schemas.openxmlformats.org/drawingml/2006/table">
            <a:tbl>
              <a:tblPr>
                <a:tableStyleId>{5C22544A-7EE6-4342-B048-85BDC9FD1C3A}</a:tableStyleId>
              </a:tblPr>
              <a:tblGrid>
                <a:gridCol w="971435">
                  <a:extLst>
                    <a:ext uri="{9D8B030D-6E8A-4147-A177-3AD203B41FA5}">
                      <a16:colId xmlns:a16="http://schemas.microsoft.com/office/drawing/2014/main" val="2586971961"/>
                    </a:ext>
                  </a:extLst>
                </a:gridCol>
                <a:gridCol w="1212965">
                  <a:extLst>
                    <a:ext uri="{9D8B030D-6E8A-4147-A177-3AD203B41FA5}">
                      <a16:colId xmlns:a16="http://schemas.microsoft.com/office/drawing/2014/main" val="1447560624"/>
                    </a:ext>
                  </a:extLst>
                </a:gridCol>
              </a:tblGrid>
              <a:tr h="190500">
                <a:tc>
                  <a:txBody>
                    <a:bodyPr/>
                    <a:lstStyle/>
                    <a:p>
                      <a:pPr marL="0" algn="l" defTabSz="914400" rtl="0" eaLnBrk="1" fontAlgn="b" latinLnBrk="0" hangingPunct="1"/>
                      <a:r>
                        <a:rPr lang="pt-BR" sz="1100" b="1" i="1" u="none" strike="noStrike" kern="1200" dirty="0">
                          <a:solidFill>
                            <a:schemeClr val="dk1"/>
                          </a:solidFill>
                          <a:effectLst/>
                          <a:latin typeface="+mn-lt"/>
                          <a:ea typeface="+mn-ea"/>
                          <a:cs typeface="+mn-cs"/>
                        </a:rPr>
                        <a:t>HONDA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pt-BR" sz="1100" b="1" i="1" u="none" strike="noStrike" kern="1200">
                          <a:solidFill>
                            <a:schemeClr val="dk1"/>
                          </a:solidFill>
                          <a:effectLst/>
                          <a:latin typeface="+mn-lt"/>
                          <a:ea typeface="+mn-ea"/>
                          <a:cs typeface="+mn-cs"/>
                        </a:rPr>
                        <a:t>DAEWOO MOTOR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520851"/>
                  </a:ext>
                </a:extLst>
              </a:tr>
              <a:tr h="190500">
                <a:tc>
                  <a:txBody>
                    <a:bodyPr/>
                    <a:lstStyle/>
                    <a:p>
                      <a:pPr marL="0" algn="l" defTabSz="914400" rtl="0" eaLnBrk="1" fontAlgn="b" latinLnBrk="0" hangingPunct="1"/>
                      <a:r>
                        <a:rPr lang="pt-BR" sz="1100" b="1" i="1" u="none" strike="noStrike" kern="1200" dirty="0">
                          <a:solidFill>
                            <a:schemeClr val="dk1"/>
                          </a:solidFill>
                          <a:effectLst/>
                          <a:latin typeface="+mn-lt"/>
                          <a:ea typeface="+mn-ea"/>
                          <a:cs typeface="+mn-cs"/>
                        </a:rPr>
                        <a:t>MITSUBISHI</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pt-BR" sz="1100" b="1" i="1" u="none" strike="noStrike" kern="1200">
                          <a:solidFill>
                            <a:schemeClr val="dk1"/>
                          </a:solidFill>
                          <a:effectLst/>
                          <a:latin typeface="+mn-lt"/>
                          <a:ea typeface="+mn-ea"/>
                          <a:cs typeface="+mn-cs"/>
                        </a:rPr>
                        <a:t>DODGE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262549"/>
                  </a:ext>
                </a:extLst>
              </a:tr>
              <a:tr h="190500">
                <a:tc>
                  <a:txBody>
                    <a:bodyPr/>
                    <a:lstStyle/>
                    <a:p>
                      <a:pPr marL="0" algn="l" defTabSz="914400" rtl="0" eaLnBrk="1" fontAlgn="b" latinLnBrk="0" hangingPunct="1"/>
                      <a:r>
                        <a:rPr lang="pt-BR" sz="1100" b="1" i="1" u="none" strike="noStrike" kern="1200">
                          <a:solidFill>
                            <a:schemeClr val="dk1"/>
                          </a:solidFill>
                          <a:effectLst/>
                          <a:latin typeface="+mn-lt"/>
                          <a:ea typeface="+mn-ea"/>
                          <a:cs typeface="+mn-cs"/>
                        </a:rPr>
                        <a:t>PEUGEOT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pt-BR" sz="1100" b="1" i="1" u="none" strike="noStrike" kern="1200">
                          <a:solidFill>
                            <a:schemeClr val="dk1"/>
                          </a:solidFill>
                          <a:effectLst/>
                          <a:latin typeface="+mn-lt"/>
                          <a:ea typeface="+mn-ea"/>
                          <a:cs typeface="+mn-cs"/>
                        </a:rPr>
                        <a:t>JEEP</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737365"/>
                  </a:ext>
                </a:extLst>
              </a:tr>
              <a:tr h="190500">
                <a:tc>
                  <a:txBody>
                    <a:bodyPr/>
                    <a:lstStyle/>
                    <a:p>
                      <a:pPr marL="0" algn="l" defTabSz="914400" rtl="0" eaLnBrk="1" fontAlgn="b" latinLnBrk="0" hangingPunct="1"/>
                      <a:r>
                        <a:rPr lang="pt-BR" sz="1100" b="1" i="1" u="none" strike="noStrike" kern="1200">
                          <a:solidFill>
                            <a:schemeClr val="dk1"/>
                          </a:solidFill>
                          <a:effectLst/>
                          <a:latin typeface="+mn-lt"/>
                          <a:ea typeface="+mn-ea"/>
                          <a:cs typeface="+mn-cs"/>
                        </a:rPr>
                        <a:t>CITROEN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pt-BR" sz="1100" b="1" i="1" u="none" strike="noStrike" kern="1200">
                          <a:solidFill>
                            <a:schemeClr val="dk1"/>
                          </a:solidFill>
                          <a:effectLst/>
                          <a:latin typeface="+mn-lt"/>
                          <a:ea typeface="+mn-ea"/>
                          <a:cs typeface="+mn-cs"/>
                        </a:rPr>
                        <a:t>KIA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2544870"/>
                  </a:ext>
                </a:extLst>
              </a:tr>
              <a:tr h="190500">
                <a:tc>
                  <a:txBody>
                    <a:bodyPr/>
                    <a:lstStyle/>
                    <a:p>
                      <a:pPr marL="0" algn="l" defTabSz="914400" rtl="0" eaLnBrk="1" fontAlgn="b" latinLnBrk="0" hangingPunct="1"/>
                      <a:endParaRPr lang="pt-BR" sz="1100" b="1" i="1"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pt-BR" sz="1100" b="1" i="1" u="none" strike="noStrike" kern="1200" dirty="0">
                          <a:solidFill>
                            <a:schemeClr val="dk1"/>
                          </a:solidFill>
                          <a:effectLst/>
                          <a:latin typeface="+mn-lt"/>
                          <a:ea typeface="+mn-ea"/>
                          <a:cs typeface="+mn-cs"/>
                        </a:rPr>
                        <a:t>JAC MOTORS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8536569"/>
                  </a:ext>
                </a:extLst>
              </a:tr>
            </a:tbl>
          </a:graphicData>
        </a:graphic>
      </p:graphicFrame>
    </p:spTree>
    <p:extLst>
      <p:ext uri="{BB962C8B-B14F-4D97-AF65-F5344CB8AC3E}">
        <p14:creationId xmlns:p14="http://schemas.microsoft.com/office/powerpoint/2010/main" val="23710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16" grpId="0" animBg="1"/>
      <p:bldP spid="17" grpId="0"/>
      <p:bldP spid="18" grpId="0" animBg="1"/>
      <p:bldP spid="20" grpId="0" animBg="1"/>
      <p:bldP spid="22" grpId="0"/>
      <p:bldP spid="23"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Slide Apresentação.pptx" id="{C7785CB2-769C-42E7-BDEB-14142F7F0F35}" vid="{39F57550-0008-44B3-92DC-2B19EE7EB1EF}"/>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Slide Apresentação.pptx" id="{C7785CB2-769C-42E7-BDEB-14142F7F0F35}" vid="{BCBA7B98-4E3D-4E56-9FA2-2A488DCD225D}"/>
    </a:ext>
  </a:extLst>
</a:theme>
</file>

<file path=ppt/theme/theme3.xml><?xml version="1.0" encoding="utf-8"?>
<a:theme xmlns:a="http://schemas.openxmlformats.org/drawingml/2006/main" name="1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Slide Apresentação.pptx" id="{C7785CB2-769C-42E7-BDEB-14142F7F0F35}" vid="{E05C1443-0F54-43AE-908C-C9EBBF1F12B1}"/>
    </a:ext>
  </a:extLst>
</a:theme>
</file>

<file path=ppt/theme/theme4.xml><?xml version="1.0" encoding="utf-8"?>
<a:theme xmlns:a="http://schemas.openxmlformats.org/drawingml/2006/main" name="2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Slide Apresentação.pptx" id="{C7785CB2-769C-42E7-BDEB-14142F7F0F35}" vid="{33D33954-E0CC-465C-8CB8-AEA367E3F9C0}"/>
    </a:ext>
  </a:extLst>
</a:theme>
</file>

<file path=ppt/theme/theme5.xml><?xml version="1.0" encoding="utf-8"?>
<a:theme xmlns:a="http://schemas.openxmlformats.org/drawingml/2006/main" name="6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Slide Apresentação.pptx" id="{C7785CB2-769C-42E7-BDEB-14142F7F0F35}" vid="{38F365FF-992F-47C6-A9A3-C5BA729508C6}"/>
    </a:ext>
  </a:extLst>
</a:theme>
</file>

<file path=ppt/theme/theme6.xml><?xml version="1.0" encoding="utf-8"?>
<a:theme xmlns:a="http://schemas.openxmlformats.org/drawingml/2006/main" name="4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Slide Apresentação.pptx" id="{C7785CB2-769C-42E7-BDEB-14142F7F0F35}" vid="{3D886FD5-23C8-43F6-ACAE-7DB57D7BE9A9}"/>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ED4982528296D468E51250FD27FF60A" ma:contentTypeVersion="10" ma:contentTypeDescription="Crie um novo documento." ma:contentTypeScope="" ma:versionID="e9cbbf5a39fe06daa261665f6069900f">
  <xsd:schema xmlns:xsd="http://www.w3.org/2001/XMLSchema" xmlns:xs="http://www.w3.org/2001/XMLSchema" xmlns:p="http://schemas.microsoft.com/office/2006/metadata/properties" xmlns:ns2="435ff733-1ef6-42db-99e0-9d21ae563995" xmlns:ns3="73935206-07bb-4c93-bf5f-d4e184498b1c" targetNamespace="http://schemas.microsoft.com/office/2006/metadata/properties" ma:root="true" ma:fieldsID="4b89d5ccc84d7d51f2a312e2b4522ec4" ns2:_="" ns3:_="">
    <xsd:import namespace="435ff733-1ef6-42db-99e0-9d21ae563995"/>
    <xsd:import namespace="73935206-07bb-4c93-bf5f-d4e184498b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ff733-1ef6-42db-99e0-9d21ae563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935206-07bb-4c93-bf5f-d4e184498b1c"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2DA345-FE65-4EC3-97D5-AD9AA311B7BC}"/>
</file>

<file path=customXml/itemProps2.xml><?xml version="1.0" encoding="utf-8"?>
<ds:datastoreItem xmlns:ds="http://schemas.openxmlformats.org/officeDocument/2006/customXml" ds:itemID="{4F524B4A-0CEB-4615-B2B6-2998230ACA4C}"/>
</file>

<file path=customXml/itemProps3.xml><?xml version="1.0" encoding="utf-8"?>
<ds:datastoreItem xmlns:ds="http://schemas.openxmlformats.org/officeDocument/2006/customXml" ds:itemID="{A5F890D4-045D-4365-8B6D-C7CA2F30FE0D}"/>
</file>

<file path=docProps/app.xml><?xml version="1.0" encoding="utf-8"?>
<Properties xmlns="http://schemas.openxmlformats.org/officeDocument/2006/extended-properties" xmlns:vt="http://schemas.openxmlformats.org/officeDocument/2006/docPropsVTypes">
  <Template>Tema do Office</Template>
  <TotalTime>16227</TotalTime>
  <Words>1179</Words>
  <Application>Microsoft Office PowerPoint</Application>
  <PresentationFormat>Widescreen</PresentationFormat>
  <Paragraphs>246</Paragraphs>
  <Slides>21</Slides>
  <Notes>8</Notes>
  <HiddenSlides>1</HiddenSlides>
  <MMClips>0</MMClips>
  <ScaleCrop>false</ScaleCrop>
  <HeadingPairs>
    <vt:vector size="6" baseType="variant">
      <vt:variant>
        <vt:lpstr>Fontes usadas</vt:lpstr>
      </vt:variant>
      <vt:variant>
        <vt:i4>10</vt:i4>
      </vt:variant>
      <vt:variant>
        <vt:lpstr>Tema</vt:lpstr>
      </vt:variant>
      <vt:variant>
        <vt:i4>7</vt:i4>
      </vt:variant>
      <vt:variant>
        <vt:lpstr>Títulos de slides</vt:lpstr>
      </vt:variant>
      <vt:variant>
        <vt:i4>21</vt:i4>
      </vt:variant>
    </vt:vector>
  </HeadingPairs>
  <TitlesOfParts>
    <vt:vector size="38" baseType="lpstr">
      <vt:lpstr>Arial</vt:lpstr>
      <vt:lpstr>Arial Black</vt:lpstr>
      <vt:lpstr>Arial Rounded MT Bold</vt:lpstr>
      <vt:lpstr>Calibri</vt:lpstr>
      <vt:lpstr>Calisto MT</vt:lpstr>
      <vt:lpstr>Lato Regular</vt:lpstr>
      <vt:lpstr>Lato Regular</vt:lpstr>
      <vt:lpstr>Segoe UI</vt:lpstr>
      <vt:lpstr>Trebuchet MS</vt:lpstr>
      <vt:lpstr>Wingdings</vt:lpstr>
      <vt:lpstr>Tema do Office</vt:lpstr>
      <vt:lpstr>Personalizar design</vt:lpstr>
      <vt:lpstr>1_Personalizar design</vt:lpstr>
      <vt:lpstr>2_Personalizar design</vt:lpstr>
      <vt:lpstr>6_Personalizar design</vt:lpstr>
      <vt:lpstr>4_Personalizar design</vt:lpstr>
      <vt:lpstr>3_Personalizar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Gustavo Resende</cp:lastModifiedBy>
  <cp:revision>378</cp:revision>
  <dcterms:created xsi:type="dcterms:W3CDTF">2019-04-11T18:24:31Z</dcterms:created>
  <dcterms:modified xsi:type="dcterms:W3CDTF">2019-08-06T11:39:55Z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0x0101000ED4982528296D468E51250FD27FF60A</vt:lpwstr>
  </property>
</Properties>
</file>